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40"/>
  </p:notesMasterIdLst>
  <p:handoutMasterIdLst>
    <p:handoutMasterId r:id="rId41"/>
  </p:handoutMasterIdLst>
  <p:sldIdLst>
    <p:sldId id="256" r:id="rId2"/>
    <p:sldId id="358" r:id="rId3"/>
    <p:sldId id="290" r:id="rId4"/>
    <p:sldId id="294" r:id="rId5"/>
    <p:sldId id="315" r:id="rId6"/>
    <p:sldId id="295" r:id="rId7"/>
    <p:sldId id="260" r:id="rId8"/>
    <p:sldId id="261" r:id="rId9"/>
    <p:sldId id="382" r:id="rId10"/>
    <p:sldId id="365" r:id="rId11"/>
    <p:sldId id="310" r:id="rId12"/>
    <p:sldId id="435" r:id="rId13"/>
    <p:sldId id="366" r:id="rId14"/>
    <p:sldId id="383" r:id="rId15"/>
    <p:sldId id="345" r:id="rId16"/>
    <p:sldId id="262" r:id="rId17"/>
    <p:sldId id="312" r:id="rId18"/>
    <p:sldId id="384" r:id="rId19"/>
    <p:sldId id="373" r:id="rId20"/>
    <p:sldId id="272" r:id="rId21"/>
    <p:sldId id="273" r:id="rId22"/>
    <p:sldId id="370" r:id="rId23"/>
    <p:sldId id="385" r:id="rId24"/>
    <p:sldId id="372" r:id="rId25"/>
    <p:sldId id="369" r:id="rId26"/>
    <p:sldId id="374" r:id="rId27"/>
    <p:sldId id="436" r:id="rId28"/>
    <p:sldId id="347" r:id="rId29"/>
    <p:sldId id="359" r:id="rId30"/>
    <p:sldId id="376" r:id="rId31"/>
    <p:sldId id="437" r:id="rId32"/>
    <p:sldId id="377" r:id="rId33"/>
    <p:sldId id="378" r:id="rId34"/>
    <p:sldId id="432" r:id="rId35"/>
    <p:sldId id="288" r:id="rId36"/>
    <p:sldId id="314" r:id="rId37"/>
    <p:sldId id="342" r:id="rId38"/>
    <p:sldId id="381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86D3120-2BC3-5F48-9E1C-F98CBB7623E0}">
          <p14:sldIdLst>
            <p14:sldId id="256"/>
            <p14:sldId id="358"/>
            <p14:sldId id="290"/>
            <p14:sldId id="294"/>
            <p14:sldId id="315"/>
            <p14:sldId id="295"/>
            <p14:sldId id="260"/>
            <p14:sldId id="261"/>
            <p14:sldId id="382"/>
            <p14:sldId id="365"/>
            <p14:sldId id="310"/>
            <p14:sldId id="435"/>
            <p14:sldId id="366"/>
            <p14:sldId id="383"/>
            <p14:sldId id="345"/>
            <p14:sldId id="262"/>
            <p14:sldId id="312"/>
            <p14:sldId id="384"/>
            <p14:sldId id="373"/>
            <p14:sldId id="272"/>
            <p14:sldId id="273"/>
            <p14:sldId id="370"/>
            <p14:sldId id="385"/>
            <p14:sldId id="372"/>
            <p14:sldId id="369"/>
            <p14:sldId id="374"/>
            <p14:sldId id="436"/>
            <p14:sldId id="347"/>
            <p14:sldId id="359"/>
            <p14:sldId id="376"/>
            <p14:sldId id="437"/>
            <p14:sldId id="377"/>
            <p14:sldId id="378"/>
            <p14:sldId id="432"/>
            <p14:sldId id="288"/>
            <p14:sldId id="314"/>
            <p14:sldId id="342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Manuel Milheiro de Oliveira Pinto Soares" initials="CMMdOPS" lastIdx="13" clrIdx="0">
    <p:extLst>
      <p:ext uri="{19B8F6BF-5375-455C-9EA6-DF929625EA0E}">
        <p15:presenceInfo xmlns:p15="http://schemas.microsoft.com/office/powerpoint/2012/main" userId="S::csoares@pbs.up.pt::ad9450a8-fb89-4aff-9c31-a91c81ef761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88" autoAdjust="0"/>
    <p:restoredTop sz="78503" autoAdjust="0"/>
  </p:normalViewPr>
  <p:slideViewPr>
    <p:cSldViewPr snapToGrid="0" snapToObjects="1">
      <p:cViewPr varScale="1">
        <p:scale>
          <a:sx n="99" d="100"/>
          <a:sy n="99" d="100"/>
        </p:scale>
        <p:origin x="62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1T11:20:47.811" idx="6">
    <p:pos x="10" y="10"/>
    <p:text>TODO: eliminar ou ajustar ao exemplo anterior?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2T00:12:49.447" idx="13">
    <p:pos x="10" y="10"/>
    <p:text>TODO: extend &amp; improve</p:text>
    <p:extLst>
      <p:ext uri="{C676402C-5697-4E1C-873F-D02D1690AC5C}">
        <p15:threadingInfo xmlns:p15="http://schemas.microsoft.com/office/powerpoint/2012/main" timeZoneBias="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9388B-2CFE-F84D-97F2-E651C65C18C7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B7BFD-456C-034D-A069-E4BF5E42E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659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EC342-C3E6-C14D-A5B4-51C93227F0B7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3EE94-291F-4D45-BCA5-4E506B482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727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A452D-C759-EA45-A61C-6757CDAD72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43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strange behavior of MLP with varying decay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452D-C759-EA45-A61C-6757CDAD72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47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7A118-47A2-1C43-B1B2-0135DF90090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10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addressing the wrong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452D-C759-EA45-A61C-6757CDAD72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9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addressing the wrong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452D-C759-EA45-A61C-6757CDAD72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32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attempts in this direction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452D-C759-EA45-A61C-6757CDAD72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09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7913" y="612775"/>
            <a:ext cx="3552825" cy="2665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18F77-BF2E-4843-AA6C-ED9ACCB38B45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105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7A118-47A2-1C43-B1B2-0135DF90090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32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GB" dirty="0"/>
              <a:t>easy problem (e.g. diagonal line or vertical line)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given a data sample and a learning algorithm</a:t>
            </a:r>
            <a:endParaRPr lang="pt-PT" dirty="0"/>
          </a:p>
          <a:p>
            <a:pPr lvl="1"/>
            <a:r>
              <a:rPr lang="pt-PT" dirty="0"/>
              <a:t>... </a:t>
            </a:r>
            <a:r>
              <a:rPr lang="en-GB" dirty="0"/>
              <a:t>not every model is possible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e.g. LD -&gt; diagonal; DT </a:t>
            </a:r>
            <a:r>
              <a:rPr lang="pt-PT" dirty="0"/>
              <a:t>-&gt; vertical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452D-C759-EA45-A61C-6757CDAD72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5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452D-C759-EA45-A61C-6757CDAD72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41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452D-C759-EA45-A61C-6757CDAD72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1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LD vs DT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452D-C759-EA45-A61C-6757CDAD72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77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7A118-47A2-1C43-B1B2-0135DF90090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76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7A118-47A2-1C43-B1B2-0135DF90090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36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452D-C759-EA45-A61C-6757CDAD729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89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feature engineering to model generation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A452D-C759-EA45-A61C-6757CDAD72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97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28131"/>
            <a:ext cx="7772400" cy="1470025"/>
          </a:xfrm>
        </p:spPr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1843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94A7-329E-4248-8308-42ED852D5557}" type="datetime1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logo_UP_FEUP_monocromátic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50364"/>
            <a:ext cx="2027668" cy="66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00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957-27CA-524D-88EB-62D02C70A9BF}" type="datetime1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4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AE969-7895-6C4E-B7D4-84002CD58E2A}" type="datetime1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79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/>
          <p:cNvSpPr>
            <a:spLocks noGrp="1"/>
          </p:cNvSpPr>
          <p:nvPr>
            <p:ph type="sldNum" sz="quarter" idx="10"/>
          </p:nvPr>
        </p:nvSpPr>
        <p:spPr>
          <a:xfrm>
            <a:off x="7949764" y="6356350"/>
            <a:ext cx="737035" cy="365125"/>
          </a:xfrm>
        </p:spPr>
        <p:txBody>
          <a:bodyPr/>
          <a:lstStyle/>
          <a:p>
            <a:r>
              <a:rPr lang="pt-PT" dirty="0">
                <a:solidFill>
                  <a:srgbClr val="1F497D"/>
                </a:solidFill>
              </a:rPr>
              <a:t>| </a:t>
            </a:r>
            <a:fld id="{AAD5D343-0D47-40DC-9BFC-CEF749E55F45}" type="slidenum">
              <a:rPr lang="pt-PT" smtClean="0">
                <a:solidFill>
                  <a:srgbClr val="1F497D"/>
                </a:solidFill>
              </a:rPr>
              <a:pPr/>
              <a:t>‹#›</a:t>
            </a:fld>
            <a:endParaRPr lang="pt-PT" dirty="0">
              <a:solidFill>
                <a:srgbClr val="1F497D"/>
              </a:solidFill>
            </a:endParaRPr>
          </a:p>
        </p:txBody>
      </p:sp>
      <p:sp>
        <p:nvSpPr>
          <p:cNvPr id="10" name="Título 1"/>
          <p:cNvSpPr>
            <a:spLocks noGrp="1"/>
          </p:cNvSpPr>
          <p:nvPr>
            <p:ph type="title" hasCustomPrompt="1"/>
          </p:nvPr>
        </p:nvSpPr>
        <p:spPr>
          <a:xfrm>
            <a:off x="1008523" y="946991"/>
            <a:ext cx="7691722" cy="478397"/>
          </a:xfrm>
        </p:spPr>
        <p:txBody>
          <a:bodyPr lIns="90000" tIns="46800" rIns="90000" bIns="46800" anchor="ctr"/>
          <a:lstStyle>
            <a:lvl1pPr>
              <a:defRPr/>
            </a:lvl1pPr>
          </a:lstStyle>
          <a:p>
            <a:r>
              <a:rPr lang="pt-PT" dirty="0"/>
              <a:t>TÍTULO</a:t>
            </a:r>
          </a:p>
        </p:txBody>
      </p:sp>
      <p:pic>
        <p:nvPicPr>
          <p:cNvPr id="11" name="Imagem 10" descr="barra_titulos.W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720000"/>
            <a:ext cx="965200" cy="584200"/>
          </a:xfrm>
          <a:prstGeom prst="rect">
            <a:avLst/>
          </a:prstGeom>
        </p:spPr>
      </p:pic>
      <p:pic>
        <p:nvPicPr>
          <p:cNvPr id="12" name="Imagem 11" descr="logo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311801" y="216000"/>
            <a:ext cx="2376000" cy="453051"/>
          </a:xfrm>
          <a:prstGeom prst="rect">
            <a:avLst/>
          </a:prstGeom>
        </p:spPr>
      </p:pic>
      <p:cxnSp>
        <p:nvCxnSpPr>
          <p:cNvPr id="14" name="Conexão recta 13"/>
          <p:cNvCxnSpPr/>
          <p:nvPr userDrawn="1"/>
        </p:nvCxnSpPr>
        <p:spPr>
          <a:xfrm>
            <a:off x="90000" y="6238564"/>
            <a:ext cx="8964000" cy="0"/>
          </a:xfrm>
          <a:prstGeom prst="line">
            <a:avLst/>
          </a:prstGeom>
          <a:ln>
            <a:solidFill>
              <a:srgbClr val="002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Posição do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1022257" y="1573200"/>
            <a:ext cx="7693200" cy="4464050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pt-PT" dirty="0"/>
              <a:t>Corpo de texto</a:t>
            </a:r>
          </a:p>
        </p:txBody>
      </p:sp>
      <p:pic>
        <p:nvPicPr>
          <p:cNvPr id="9" name="Imagem 6" descr="logos_acreditacoes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47715" y="6370809"/>
            <a:ext cx="3240000" cy="36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98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9A3E-B491-B14C-B1D8-FC1097D0BBB2}" type="datetime1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44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D6EB-6828-144D-8CF5-9532BCC91E24}" type="datetime1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60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B4AE0-F424-3B43-86A2-755D0F407DD5}" type="datetime1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23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2573-2A66-E641-82D9-AE6D15D08B77}" type="datetime1">
              <a:rPr lang="en-US" smtClean="0"/>
              <a:t>1/19/22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90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790FF-2588-C644-8243-83F8EEAB3358}" type="datetime1">
              <a:rPr lang="en-US" smtClean="0"/>
              <a:t>1/19/22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38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44A85-9D61-EC46-95E9-0F9B5F804F19}" type="datetime1">
              <a:rPr lang="en-US" smtClean="0"/>
              <a:t>1/19/22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2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166A-09A2-0642-85E9-82D3EF4F1428}" type="datetime1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42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EA1F5-9416-1842-B434-A047ED905366}" type="datetime1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0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870"/>
            <a:ext cx="6940861" cy="127821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41201-C43D-D24E-8FDA-8916A4AB6E77}" type="datetime1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91DC-9B2A-DA46-8614-FC490D3FF29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63413" y="-1"/>
            <a:ext cx="2080587" cy="12810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_UP_FEUP_negativ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412" y="288249"/>
            <a:ext cx="2072232" cy="6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4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comments" Target="../comments/comment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wmf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2159000"/>
          </a:xfrm>
        </p:spPr>
        <p:txBody>
          <a:bodyPr>
            <a:normAutofit/>
          </a:bodyPr>
          <a:lstStyle/>
          <a:p>
            <a:r>
              <a:rPr lang="pt-PT" dirty="0" err="1"/>
              <a:t>metalearning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autoML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06800"/>
            <a:ext cx="6400800" cy="17526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Machine Learning </a:t>
            </a:r>
          </a:p>
          <a:p>
            <a:r>
              <a:rPr lang="en-US" dirty="0"/>
              <a:t>(</a:t>
            </a:r>
            <a:r>
              <a:rPr lang="en-US" dirty="0" err="1"/>
              <a:t>Aprendizagem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)</a:t>
            </a:r>
          </a:p>
          <a:p>
            <a:r>
              <a:rPr lang="en-US" dirty="0"/>
              <a:t>Carlos Soares</a:t>
            </a:r>
          </a:p>
          <a:p>
            <a:r>
              <a:rPr lang="pt-PT" sz="2400" dirty="0" err="1">
                <a:solidFill>
                  <a:schemeClr val="tx1"/>
                </a:solidFill>
              </a:rPr>
              <a:t>csoares@fe.up.pt</a:t>
            </a:r>
            <a:endParaRPr lang="pt-PT" sz="2400" dirty="0">
              <a:solidFill>
                <a:schemeClr val="tx1"/>
              </a:solidFill>
            </a:endParaRPr>
          </a:p>
          <a:p>
            <a:endParaRPr lang="en-GB" sz="1500" dirty="0">
              <a:solidFill>
                <a:schemeClr val="tx1"/>
              </a:solidFill>
            </a:endParaRPr>
          </a:p>
          <a:p>
            <a:r>
              <a:rPr lang="en-GB" sz="1500" dirty="0">
                <a:solidFill>
                  <a:schemeClr val="tx1"/>
                </a:solidFill>
              </a:rPr>
              <a:t>[some slides shamelessly stolen from J. </a:t>
            </a:r>
            <a:r>
              <a:rPr lang="en-GB" sz="1500" dirty="0" err="1">
                <a:solidFill>
                  <a:schemeClr val="tx1"/>
                </a:solidFill>
              </a:rPr>
              <a:t>Vanschoren</a:t>
            </a:r>
            <a:r>
              <a:rPr lang="en-GB" sz="1500" dirty="0">
                <a:solidFill>
                  <a:schemeClr val="tx1"/>
                </a:solidFill>
              </a:rPr>
              <a:t>]</a:t>
            </a:r>
          </a:p>
          <a:p>
            <a:endParaRPr lang="pt-PT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988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bias: can’t live with it</a:t>
            </a:r>
            <a:endParaRPr lang="pt-PT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D51C8F8-165B-CC45-A81A-82ECFDD596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1843881"/>
            <a:ext cx="4038600" cy="40386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10224-5461-E44C-A136-708E12E378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given</a:t>
            </a:r>
          </a:p>
          <a:p>
            <a:pPr lvl="1"/>
            <a:r>
              <a:rPr lang="en-US" dirty="0"/>
              <a:t>dataset</a:t>
            </a:r>
          </a:p>
          <a:p>
            <a:pPr lvl="1"/>
            <a:r>
              <a:rPr lang="en-US" dirty="0"/>
              <a:t>learning algorithm</a:t>
            </a:r>
          </a:p>
          <a:p>
            <a:r>
              <a:rPr lang="en-US" dirty="0"/>
              <a:t>not every model is possible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solidFill>
                  <a:schemeClr val="accent1"/>
                </a:solidFill>
              </a:rPr>
              <a:t>DT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LR</a:t>
            </a:r>
          </a:p>
          <a:p>
            <a:pPr lvl="1"/>
            <a:r>
              <a:rPr lang="en-US" dirty="0"/>
              <a:t>… but not </a:t>
            </a:r>
            <a:r>
              <a:rPr lang="en-US" dirty="0">
                <a:solidFill>
                  <a:srgbClr val="FF0000"/>
                </a:solidFill>
              </a:rPr>
              <a:t>DT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LR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0A0D54-99E9-FE4D-A041-FCFF07F09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9A5067-8673-7E43-A42B-C8933DC2F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10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887F96-5502-0C4F-AAB9-FA1AFDCCD0A6}"/>
              </a:ext>
            </a:extLst>
          </p:cNvPr>
          <p:cNvCxnSpPr/>
          <p:nvPr/>
        </p:nvCxnSpPr>
        <p:spPr>
          <a:xfrm flipV="1">
            <a:off x="2434107" y="2305318"/>
            <a:ext cx="0" cy="2987899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D078B5-8B2A-B942-BB82-CB6345CCE8BD}"/>
              </a:ext>
            </a:extLst>
          </p:cNvPr>
          <p:cNvCxnSpPr>
            <a:cxnSpLocks/>
          </p:cNvCxnSpPr>
          <p:nvPr/>
        </p:nvCxnSpPr>
        <p:spPr>
          <a:xfrm flipH="1" flipV="1">
            <a:off x="1184856" y="2305318"/>
            <a:ext cx="2562897" cy="298790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114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 and can’t live without it</a:t>
            </a:r>
            <a:endParaRPr lang="pt-PT" dirty="0"/>
          </a:p>
        </p:txBody>
      </p:sp>
      <p:sp>
        <p:nvSpPr>
          <p:cNvPr id="76803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bias-free learning is futile</a:t>
            </a:r>
            <a:r>
              <a:rPr lang="pt-PT" dirty="0"/>
              <a:t> (Mitchell 97, </a:t>
            </a:r>
            <a:r>
              <a:rPr lang="pt-PT" dirty="0" err="1"/>
              <a:t>Ch</a:t>
            </a:r>
            <a:r>
              <a:rPr lang="pt-PT" dirty="0"/>
              <a:t>. 2)</a:t>
            </a:r>
          </a:p>
          <a:p>
            <a:pPr lvl="1"/>
            <a:r>
              <a:rPr lang="en-GB" dirty="0"/>
              <a:t>an algorithm that assumes nothing concerning the function it is trying to learn has no rational basis to classify unknown cases</a:t>
            </a:r>
            <a:endParaRPr lang="pt-PT" dirty="0"/>
          </a:p>
          <a:p>
            <a:pPr lvl="1"/>
            <a:endParaRPr lang="pt-PT" dirty="0"/>
          </a:p>
          <a:p>
            <a:pPr lvl="1"/>
            <a:endParaRPr lang="pt-PT" dirty="0"/>
          </a:p>
          <a:p>
            <a:r>
              <a:rPr lang="en-GB" dirty="0"/>
              <a:t>bias = criteria to prefer one model relative to another</a:t>
            </a:r>
            <a:endParaRPr lang="pt-PT" dirty="0"/>
          </a:p>
          <a:p>
            <a:r>
              <a:rPr lang="en-GB" dirty="0"/>
              <a:t>… so, how to select the best model if all models are considered equally suitable?</a:t>
            </a:r>
            <a:endParaRPr lang="pt-PT" dirty="0"/>
          </a:p>
          <a:p>
            <a:pPr lvl="1"/>
            <a:endParaRPr lang="pt-P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3A655-6892-2D4C-9D3F-F1E1C4282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B66CE-DD85-D746-B257-20ED75FFA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11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715DA21-4AFD-D946-97A1-B974B596B0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61050" y="2624931"/>
            <a:ext cx="1612900" cy="2476500"/>
          </a:xfrm>
          <a:prstGeom prst="rect">
            <a:avLst/>
          </a:prstGeom>
        </p:spPr>
      </p:pic>
      <p:sp>
        <p:nvSpPr>
          <p:cNvPr id="3" name="Cross 2">
            <a:extLst>
              <a:ext uri="{FF2B5EF4-FFF2-40B4-BE49-F238E27FC236}">
                <a16:creationId xmlns:a16="http://schemas.microsoft.com/office/drawing/2014/main" id="{89415E0D-72AF-C149-8E77-7E161C3531CA}"/>
              </a:ext>
            </a:extLst>
          </p:cNvPr>
          <p:cNvSpPr/>
          <p:nvPr/>
        </p:nvSpPr>
        <p:spPr>
          <a:xfrm rot="18859410">
            <a:off x="5402578" y="2624930"/>
            <a:ext cx="2529847" cy="2476500"/>
          </a:xfrm>
          <a:prstGeom prst="plus">
            <a:avLst>
              <a:gd name="adj" fmla="val 4479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01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the bias-free algorithm</a:t>
            </a:r>
            <a:endParaRPr lang="pt-PT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D51C8F8-165B-CC45-A81A-82ECFDD596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1843881"/>
            <a:ext cx="4038600" cy="40386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10224-5461-E44C-A136-708E12E378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… can learn any model</a:t>
            </a:r>
          </a:p>
          <a:p>
            <a:pPr lvl="1"/>
            <a:r>
              <a:rPr lang="en-US" dirty="0"/>
              <a:t>e.g. the </a:t>
            </a:r>
            <a:r>
              <a:rPr lang="en-US" dirty="0">
                <a:solidFill>
                  <a:srgbClr val="FF0000"/>
                </a:solidFill>
              </a:rPr>
              <a:t>DT</a:t>
            </a:r>
            <a:r>
              <a:rPr lang="en-US" dirty="0"/>
              <a:t> and the </a:t>
            </a:r>
            <a:r>
              <a:rPr lang="en-US" dirty="0">
                <a:solidFill>
                  <a:schemeClr val="accent1"/>
                </a:solidFill>
              </a:rPr>
              <a:t>LR</a:t>
            </a:r>
          </a:p>
          <a:p>
            <a:r>
              <a:rPr lang="en-US" dirty="0"/>
              <a:t>… but doesn’t have any preference for </a:t>
            </a:r>
            <a:r>
              <a:rPr lang="en-US" dirty="0">
                <a:solidFill>
                  <a:srgbClr val="FF0000"/>
                </a:solidFill>
              </a:rPr>
              <a:t>one</a:t>
            </a:r>
            <a:r>
              <a:rPr lang="en-US" dirty="0"/>
              <a:t> over the </a:t>
            </a:r>
            <a:r>
              <a:rPr lang="en-US" dirty="0">
                <a:solidFill>
                  <a:schemeClr val="accent1"/>
                </a:solidFill>
              </a:rPr>
              <a:t>other</a:t>
            </a:r>
          </a:p>
          <a:p>
            <a:pPr lvl="1"/>
            <a:r>
              <a:rPr lang="en-US" dirty="0"/>
              <a:t>… or for </a:t>
            </a:r>
            <a:r>
              <a:rPr lang="en-US" dirty="0">
                <a:solidFill>
                  <a:schemeClr val="accent1"/>
                </a:solidFill>
              </a:rPr>
              <a:t>one</a:t>
            </a:r>
            <a:r>
              <a:rPr lang="en-US" dirty="0"/>
              <a:t> over the </a:t>
            </a:r>
            <a:r>
              <a:rPr lang="en-US" dirty="0">
                <a:solidFill>
                  <a:srgbClr val="FF0000"/>
                </a:solidFill>
              </a:rPr>
              <a:t>other</a:t>
            </a:r>
          </a:p>
          <a:p>
            <a:pPr lvl="1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0A0D54-99E9-FE4D-A041-FCFF07F09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9A5067-8673-7E43-A42B-C8933DC2F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887F96-5502-0C4F-AAB9-FA1AFDCCD0A6}"/>
              </a:ext>
            </a:extLst>
          </p:cNvPr>
          <p:cNvCxnSpPr/>
          <p:nvPr/>
        </p:nvCxnSpPr>
        <p:spPr>
          <a:xfrm flipV="1">
            <a:off x="2434107" y="2305318"/>
            <a:ext cx="0" cy="2987899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D078B5-8B2A-B942-BB82-CB6345CCE8BD}"/>
              </a:ext>
            </a:extLst>
          </p:cNvPr>
          <p:cNvCxnSpPr>
            <a:cxnSpLocks/>
          </p:cNvCxnSpPr>
          <p:nvPr/>
        </p:nvCxnSpPr>
        <p:spPr>
          <a:xfrm flipH="1" flipV="1">
            <a:off x="1184856" y="2305318"/>
            <a:ext cx="2562897" cy="298790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88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0F796-8BF7-1E4C-A2FD-801E90F41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... right?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0B40BB-0329-3D42-9D88-3A333C9B7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9018" y="1600200"/>
            <a:ext cx="4525963" cy="452596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5A1DDA-19A8-A34D-93AA-3649B27F8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00873-5723-614F-93ED-43423E35D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08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so</a:t>
            </a:r>
            <a:r>
              <a:rPr lang="pt-PT" dirty="0"/>
              <a:t>, </a:t>
            </a:r>
            <a:r>
              <a:rPr lang="pt-PT" dirty="0" err="1"/>
              <a:t>if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possible</a:t>
            </a:r>
            <a:r>
              <a:rPr lang="pt-PT" dirty="0"/>
              <a:t>?...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66" y="2122168"/>
            <a:ext cx="1443829" cy="13092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33" y="3620924"/>
            <a:ext cx="1443829" cy="13092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929" y="1984473"/>
            <a:ext cx="1443829" cy="130926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795" y="1984473"/>
            <a:ext cx="1443829" cy="13092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957" y="2137468"/>
            <a:ext cx="1443829" cy="13092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783" y="3590920"/>
            <a:ext cx="1443829" cy="13092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60" y="5089682"/>
            <a:ext cx="1443829" cy="13092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323" y="5227369"/>
            <a:ext cx="1443829" cy="13092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189" y="5227369"/>
            <a:ext cx="1443829" cy="13092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351" y="5104982"/>
            <a:ext cx="1443829" cy="13092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2159A9-2B56-5B45-BD95-09D59EB3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06C27E-6357-6D47-BCDA-B9CD7268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66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[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dream</a:t>
            </a:r>
            <a:r>
              <a:rPr lang="pt-PT" dirty="0"/>
              <a:t>]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66" y="2122168"/>
            <a:ext cx="1443829" cy="13092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33" y="3620924"/>
            <a:ext cx="1443829" cy="13092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929" y="1984473"/>
            <a:ext cx="1443829" cy="13092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60" y="5089682"/>
            <a:ext cx="1443829" cy="13092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323" y="5227369"/>
            <a:ext cx="1443829" cy="1309266"/>
          </a:xfrm>
          <a:prstGeom prst="rect">
            <a:avLst/>
          </a:prstGeom>
        </p:spPr>
      </p:pic>
      <p:pic>
        <p:nvPicPr>
          <p:cNvPr id="2" name="Picture 1" descr="skd188257sd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223" y="2540136"/>
            <a:ext cx="573992" cy="531657"/>
          </a:xfrm>
          <a:prstGeom prst="rect">
            <a:avLst/>
          </a:prstGeom>
        </p:spPr>
      </p:pic>
      <p:pic>
        <p:nvPicPr>
          <p:cNvPr id="29" name="Picture 28" descr="skd188257sd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95" y="2401273"/>
            <a:ext cx="573992" cy="531657"/>
          </a:xfrm>
          <a:prstGeom prst="rect">
            <a:avLst/>
          </a:prstGeom>
        </p:spPr>
      </p:pic>
      <p:pic>
        <p:nvPicPr>
          <p:cNvPr id="31" name="Picture 30" descr="skd188257sd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738" y="5659720"/>
            <a:ext cx="573992" cy="531657"/>
          </a:xfrm>
          <a:prstGeom prst="rect">
            <a:avLst/>
          </a:prstGeom>
        </p:spPr>
      </p:pic>
      <p:pic>
        <p:nvPicPr>
          <p:cNvPr id="32" name="Picture 31" descr="skd188257sd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824" y="5516756"/>
            <a:ext cx="573992" cy="531657"/>
          </a:xfrm>
          <a:prstGeom prst="rect">
            <a:avLst/>
          </a:prstGeom>
        </p:spPr>
      </p:pic>
      <p:pic>
        <p:nvPicPr>
          <p:cNvPr id="33" name="Picture 32" descr="skd188257sd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49" y="4044649"/>
            <a:ext cx="573992" cy="531657"/>
          </a:xfrm>
          <a:prstGeom prst="rect">
            <a:avLst/>
          </a:prstGeom>
        </p:spPr>
      </p:pic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3817260D-E2BD-C44E-A662-011309D7CE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48200" y="2347413"/>
            <a:ext cx="4038600" cy="30315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C39714-4459-954C-A353-6B5A06B0208C}"/>
              </a:ext>
            </a:extLst>
          </p:cNvPr>
          <p:cNvSpPr txBox="1"/>
          <p:nvPr/>
        </p:nvSpPr>
        <p:spPr>
          <a:xfrm>
            <a:off x="4522521" y="5413499"/>
            <a:ext cx="4289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shameless plagiarism  of someone who prepares more beautiful slides than I do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86B94-B3BC-A943-80B8-D604C9375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E7ECC-DFA3-8746-9353-A4BEF02C2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37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... </a:t>
            </a:r>
            <a:r>
              <a:rPr lang="pt-PT" dirty="0" err="1"/>
              <a:t>but</a:t>
            </a:r>
            <a:r>
              <a:rPr lang="pt-PT" dirty="0"/>
              <a:t> </a:t>
            </a:r>
            <a:r>
              <a:rPr lang="pt-PT" dirty="0" err="1"/>
              <a:t>maybe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...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66" y="2122168"/>
            <a:ext cx="1443829" cy="13092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33" y="3620924"/>
            <a:ext cx="1443829" cy="13092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929" y="1984473"/>
            <a:ext cx="1443829" cy="130926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795" y="1984473"/>
            <a:ext cx="1443829" cy="13092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957" y="2137468"/>
            <a:ext cx="1443829" cy="13092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783" y="3590920"/>
            <a:ext cx="1443829" cy="13092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60" y="5089682"/>
            <a:ext cx="1443829" cy="13092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323" y="5227369"/>
            <a:ext cx="1443829" cy="13092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189" y="5227369"/>
            <a:ext cx="1443829" cy="13092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351" y="5104982"/>
            <a:ext cx="1443829" cy="1309266"/>
          </a:xfrm>
          <a:prstGeom prst="rect">
            <a:avLst/>
          </a:prstGeom>
        </p:spPr>
      </p:pic>
      <p:pic>
        <p:nvPicPr>
          <p:cNvPr id="14" name="Picture 13" descr="lad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558" y="3381925"/>
            <a:ext cx="713232" cy="1712976"/>
          </a:xfrm>
          <a:prstGeom prst="rect">
            <a:avLst/>
          </a:prstGeom>
        </p:spPr>
      </p:pic>
      <p:pic>
        <p:nvPicPr>
          <p:cNvPr id="2" name="Picture 1" descr="skd188257sd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223" y="2540136"/>
            <a:ext cx="573992" cy="531657"/>
          </a:xfrm>
          <a:prstGeom prst="rect">
            <a:avLst/>
          </a:prstGeom>
        </p:spPr>
      </p:pic>
      <p:pic>
        <p:nvPicPr>
          <p:cNvPr id="25" name="Picture 24" descr="skd188257sd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96" y="4006909"/>
            <a:ext cx="573992" cy="531657"/>
          </a:xfrm>
          <a:prstGeom prst="rect">
            <a:avLst/>
          </a:prstGeom>
        </p:spPr>
      </p:pic>
      <p:pic>
        <p:nvPicPr>
          <p:cNvPr id="26" name="Picture 25" descr="skd188257sd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587" y="5517987"/>
            <a:ext cx="573992" cy="531657"/>
          </a:xfrm>
          <a:prstGeom prst="rect">
            <a:avLst/>
          </a:prstGeom>
        </p:spPr>
      </p:pic>
      <p:pic>
        <p:nvPicPr>
          <p:cNvPr id="27" name="Picture 26" descr="skd188257sd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58" y="2569057"/>
            <a:ext cx="573992" cy="531657"/>
          </a:xfrm>
          <a:prstGeom prst="rect">
            <a:avLst/>
          </a:prstGeom>
        </p:spPr>
      </p:pic>
      <p:pic>
        <p:nvPicPr>
          <p:cNvPr id="28" name="Picture 27" descr="skd188257sd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008" y="2411325"/>
            <a:ext cx="573992" cy="531657"/>
          </a:xfrm>
          <a:prstGeom prst="rect">
            <a:avLst/>
          </a:prstGeom>
        </p:spPr>
      </p:pic>
      <p:pic>
        <p:nvPicPr>
          <p:cNvPr id="29" name="Picture 28" descr="skd188257sd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95" y="2401273"/>
            <a:ext cx="573992" cy="531657"/>
          </a:xfrm>
          <a:prstGeom prst="rect">
            <a:avLst/>
          </a:prstGeom>
        </p:spPr>
      </p:pic>
      <p:pic>
        <p:nvPicPr>
          <p:cNvPr id="30" name="Picture 29" descr="skd188257sd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83" y="5655004"/>
            <a:ext cx="573992" cy="531657"/>
          </a:xfrm>
          <a:prstGeom prst="rect">
            <a:avLst/>
          </a:prstGeom>
        </p:spPr>
      </p:pic>
      <p:pic>
        <p:nvPicPr>
          <p:cNvPr id="31" name="Picture 30" descr="skd188257sd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738" y="5659720"/>
            <a:ext cx="573992" cy="531657"/>
          </a:xfrm>
          <a:prstGeom prst="rect">
            <a:avLst/>
          </a:prstGeom>
        </p:spPr>
      </p:pic>
      <p:pic>
        <p:nvPicPr>
          <p:cNvPr id="32" name="Picture 31" descr="skd188257sd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824" y="5516756"/>
            <a:ext cx="573992" cy="531657"/>
          </a:xfrm>
          <a:prstGeom prst="rect">
            <a:avLst/>
          </a:prstGeom>
        </p:spPr>
      </p:pic>
      <p:pic>
        <p:nvPicPr>
          <p:cNvPr id="33" name="Picture 32" descr="skd188257sd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49" y="4044649"/>
            <a:ext cx="573992" cy="531657"/>
          </a:xfrm>
          <a:prstGeom prst="rect">
            <a:avLst/>
          </a:prstGeom>
        </p:spPr>
      </p:pic>
      <p:pic>
        <p:nvPicPr>
          <p:cNvPr id="35" name="Picture 34" descr="skd188257sd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67" y="3963477"/>
            <a:ext cx="573992" cy="53165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5C0B3-B623-5D41-B90D-D976E3347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9909" y="6492875"/>
            <a:ext cx="44638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31ED3-83EC-D543-8282-163583386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CF91DC-9B2A-DA46-8614-FC490D3FF29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03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todo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world</a:t>
            </a:r>
            <a:r>
              <a:rPr lang="pt-PT" dirty="0"/>
              <a:t> </a:t>
            </a:r>
            <a:r>
              <a:rPr lang="pt-PT" dirty="0" err="1"/>
              <a:t>where</a:t>
            </a:r>
            <a:r>
              <a:rPr lang="pt-PT" dirty="0"/>
              <a:t> </a:t>
            </a:r>
            <a:r>
              <a:rPr lang="pt-PT" dirty="0" err="1"/>
              <a:t>automated</a:t>
            </a:r>
            <a:r>
              <a:rPr lang="pt-PT" dirty="0"/>
              <a:t> ml lives</a:t>
            </a:r>
          </a:p>
          <a:p>
            <a:pPr lvl="1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a </a:t>
            </a:r>
            <a:r>
              <a:rPr lang="pt-PT" dirty="0" err="1">
                <a:solidFill>
                  <a:schemeClr val="bg1">
                    <a:lumMod val="65000"/>
                  </a:schemeClr>
                </a:solidFill>
              </a:rPr>
              <a:t>world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PT" dirty="0" err="1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PT" b="1" dirty="0" err="1">
                <a:solidFill>
                  <a:schemeClr val="bg1">
                    <a:lumMod val="65000"/>
                  </a:schemeClr>
                </a:solidFill>
              </a:rPr>
              <a:t>many</a:t>
            </a:r>
            <a:r>
              <a:rPr lang="pt-PT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PT" b="1" dirty="0" err="1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pt-PT" b="1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pt-PT" dirty="0" err="1">
                <a:solidFill>
                  <a:schemeClr val="bg1">
                    <a:lumMod val="65000"/>
                  </a:schemeClr>
                </a:solidFill>
              </a:rPr>
              <a:t>needs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PT" b="1" dirty="0" err="1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pt-PT" b="1" dirty="0">
                <a:solidFill>
                  <a:schemeClr val="bg1">
                    <a:lumMod val="65000"/>
                  </a:schemeClr>
                </a:solidFill>
              </a:rPr>
              <a:t> management</a:t>
            </a:r>
          </a:p>
          <a:p>
            <a:pPr lvl="1"/>
            <a:r>
              <a:rPr lang="pt-PT" b="1" dirty="0" err="1"/>
              <a:t>metalearning</a:t>
            </a:r>
            <a:r>
              <a:rPr lang="pt-PT" b="1" dirty="0"/>
              <a:t>/</a:t>
            </a:r>
            <a:r>
              <a:rPr lang="pt-PT" b="1" dirty="0" err="1"/>
              <a:t>automl</a:t>
            </a:r>
            <a:r>
              <a:rPr lang="pt-PT" b="1" dirty="0"/>
              <a:t> </a:t>
            </a:r>
            <a:r>
              <a:rPr lang="pt-PT" dirty="0"/>
              <a:t>can </a:t>
            </a:r>
            <a:r>
              <a:rPr lang="pt-PT" dirty="0" err="1"/>
              <a:t>help</a:t>
            </a:r>
            <a:endParaRPr lang="pt-PT" dirty="0"/>
          </a:p>
          <a:p>
            <a:pPr lvl="1"/>
            <a:r>
              <a:rPr lang="pt-PT" dirty="0" err="1"/>
              <a:t>but</a:t>
            </a:r>
            <a:r>
              <a:rPr lang="pt-PT" dirty="0"/>
              <a:t> </a:t>
            </a:r>
            <a:r>
              <a:rPr lang="pt-PT" b="1" dirty="0" err="1"/>
              <a:t>opportunities</a:t>
            </a:r>
            <a:r>
              <a:rPr lang="pt-PT" b="1" dirty="0"/>
              <a:t> </a:t>
            </a:r>
            <a:r>
              <a:rPr lang="pt-PT" b="1" dirty="0" err="1"/>
              <a:t>and</a:t>
            </a:r>
            <a:r>
              <a:rPr lang="pt-PT" b="1" dirty="0"/>
              <a:t> </a:t>
            </a:r>
            <a:r>
              <a:rPr lang="pt-PT" b="1" dirty="0" err="1"/>
              <a:t>challenges</a:t>
            </a:r>
            <a:r>
              <a:rPr lang="pt-PT" b="1" dirty="0"/>
              <a:t> </a:t>
            </a:r>
            <a:r>
              <a:rPr lang="pt-PT" dirty="0"/>
              <a:t>are </a:t>
            </a:r>
            <a:r>
              <a:rPr lang="pt-PT" dirty="0" err="1"/>
              <a:t>still</a:t>
            </a:r>
            <a:r>
              <a:rPr lang="pt-PT" dirty="0"/>
              <a:t> open</a:t>
            </a:r>
            <a:endParaRPr lang="pt-PT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6719D7-843F-A046-B318-2178950AF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0482D1-8EA3-FD44-8EB5-6BAB5C5B3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4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2332-3310-FD4C-AE86-B9258229F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simple </a:t>
            </a:r>
            <a:r>
              <a:rPr lang="en-GB" dirty="0" err="1"/>
              <a:t>autoML</a:t>
            </a:r>
            <a:r>
              <a:rPr lang="en-GB" dirty="0"/>
              <a:t> problem: algorithm selection</a:t>
            </a:r>
            <a:endParaRPr lang="en-US" dirty="0"/>
          </a:p>
        </p:txBody>
      </p:sp>
      <p:sp>
        <p:nvSpPr>
          <p:cNvPr id="7" name="Magnetic Disk 6">
            <a:extLst>
              <a:ext uri="{FF2B5EF4-FFF2-40B4-BE49-F238E27FC236}">
                <a16:creationId xmlns:a16="http://schemas.microsoft.com/office/drawing/2014/main" id="{1AF7584C-B27A-2842-99CC-23202821F310}"/>
              </a:ext>
            </a:extLst>
          </p:cNvPr>
          <p:cNvSpPr/>
          <p:nvPr/>
        </p:nvSpPr>
        <p:spPr>
          <a:xfrm>
            <a:off x="3459458" y="1464380"/>
            <a:ext cx="1828800" cy="1040033"/>
          </a:xfrm>
          <a:prstGeom prst="flowChartMagneticDisk">
            <a:avLst/>
          </a:prstGeom>
          <a:solidFill>
            <a:srgbClr val="FFFF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my 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(e.g. churn prediction)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problem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8197089-E10A-F242-89A6-2C9538F17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4001" y="2998143"/>
            <a:ext cx="650590" cy="657344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DT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416720-9B75-774F-8BF0-8599C8252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0408" y="2998143"/>
            <a:ext cx="650590" cy="657344"/>
          </a:xfrm>
          <a:prstGeom prst="ellipse">
            <a:avLst/>
          </a:prstGeom>
          <a:solidFill>
            <a:srgbClr val="92D050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AA14C5-5DE4-154E-91EF-7C3B342CD444}"/>
              </a:ext>
            </a:extLst>
          </p:cNvPr>
          <p:cNvSpPr txBox="1"/>
          <p:nvPr/>
        </p:nvSpPr>
        <p:spPr>
          <a:xfrm>
            <a:off x="2827332" y="2687706"/>
            <a:ext cx="3093052" cy="127821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4000" dirty="0"/>
              <a:t>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4BA1670-7C50-3946-9AB6-5555B278B445}"/>
              </a:ext>
            </a:extLst>
          </p:cNvPr>
          <p:cNvGrpSpPr/>
          <p:nvPr/>
        </p:nvGrpSpPr>
        <p:grpSpPr>
          <a:xfrm>
            <a:off x="457200" y="4019010"/>
            <a:ext cx="8229600" cy="2646189"/>
            <a:chOff x="457200" y="4019010"/>
            <a:chExt cx="8229600" cy="264618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C3C46D2-6437-7B4C-9EF3-558AF0C38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3604" y="5202911"/>
              <a:ext cx="4165600" cy="685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7EDE1E-D71A-EB48-A9BC-5B93A8CDD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796" y="5207692"/>
              <a:ext cx="2984500" cy="698500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DDE8E2-0DA9-4245-B1F6-A495A570D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1751" y="6007855"/>
              <a:ext cx="650590" cy="6573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pt-PT" dirty="0">
                  <a:solidFill>
                    <a:schemeClr val="bg1"/>
                  </a:solidFill>
                </a:rPr>
                <a:t>DT 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EC2640A-4066-1F4E-A37A-2B8BE5C3E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1109" y="6007855"/>
              <a:ext cx="650590" cy="657344"/>
            </a:xfrm>
            <a:prstGeom prst="ellipse">
              <a:avLst/>
            </a:prstGeom>
            <a:solidFill>
              <a:srgbClr val="92D05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pt-PT" dirty="0">
                  <a:solidFill>
                    <a:schemeClr val="bg1"/>
                  </a:solidFill>
                </a:rPr>
                <a:t>RF</a:t>
              </a:r>
            </a:p>
          </p:txBody>
        </p:sp>
        <p:sp>
          <p:nvSpPr>
            <p:cNvPr id="16" name="Rectangle 3">
              <a:extLst>
                <a:ext uri="{FF2B5EF4-FFF2-40B4-BE49-F238E27FC236}">
                  <a16:creationId xmlns:a16="http://schemas.microsoft.com/office/drawing/2014/main" id="{EFAEDF6C-E1EE-C647-B206-04EF6148010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57200" y="4019010"/>
              <a:ext cx="8229600" cy="11486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 algn="ctr">
                <a:buNone/>
              </a:pPr>
              <a:r>
                <a:rPr lang="pt-PT" dirty="0" err="1"/>
                <a:t>how</a:t>
              </a:r>
              <a:r>
                <a:rPr lang="pt-PT" dirty="0"/>
                <a:t> can I use </a:t>
              </a:r>
              <a:r>
                <a:rPr lang="pt-PT" dirty="0" err="1"/>
                <a:t>previous</a:t>
              </a:r>
              <a:r>
                <a:rPr lang="pt-PT" dirty="0"/>
                <a:t> </a:t>
              </a:r>
              <a:r>
                <a:rPr lang="pt-PT" dirty="0" err="1"/>
                <a:t>experience</a:t>
              </a:r>
              <a:r>
                <a:rPr lang="pt-PT" dirty="0"/>
                <a:t> to </a:t>
              </a:r>
              <a:r>
                <a:rPr lang="pt-PT" dirty="0" err="1"/>
                <a:t>help</a:t>
              </a:r>
              <a:r>
                <a:rPr lang="pt-PT" dirty="0"/>
                <a:t> me </a:t>
              </a:r>
              <a:r>
                <a:rPr lang="pt-PT" dirty="0" err="1"/>
                <a:t>choose</a:t>
              </a:r>
              <a:r>
                <a:rPr lang="pt-PT" dirty="0"/>
                <a:t> </a:t>
              </a:r>
              <a:r>
                <a:rPr lang="pt-PT" dirty="0" err="1"/>
                <a:t>the</a:t>
              </a:r>
              <a:r>
                <a:rPr lang="pt-PT" dirty="0"/>
                <a:t> </a:t>
              </a:r>
              <a:r>
                <a:rPr lang="pt-PT" dirty="0" err="1"/>
                <a:t>best</a:t>
              </a:r>
              <a:r>
                <a:rPr lang="pt-PT" dirty="0"/>
                <a:t> </a:t>
              </a:r>
              <a:r>
                <a:rPr lang="pt-PT" dirty="0" err="1"/>
                <a:t>algorithm</a:t>
              </a:r>
              <a:r>
                <a:rPr lang="pt-PT" dirty="0"/>
                <a:t>?</a:t>
              </a:r>
            </a:p>
          </p:txBody>
        </p:sp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61267BB-EA48-6A47-AA6C-C17CA886B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98B091A-CDEE-0047-90B5-74149A0CC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 err="1"/>
              <a:t>autoML</a:t>
            </a:r>
            <a:r>
              <a:rPr lang="en-GB" sz="3200" dirty="0"/>
              <a:t> approaches (1/2): </a:t>
            </a:r>
            <a:br>
              <a:rPr lang="en-GB" sz="3200" dirty="0"/>
            </a:br>
            <a:r>
              <a:rPr lang="en-GB" sz="3200" dirty="0" err="1"/>
              <a:t>metalearning</a:t>
            </a:r>
            <a:r>
              <a:rPr lang="en-GB" sz="3200" dirty="0"/>
              <a:t> for algorithm selection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3546772" y="1652749"/>
            <a:ext cx="2270125" cy="13081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pt-PT" dirty="0"/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4731047" y="2810037"/>
            <a:ext cx="77788" cy="936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pt-PT">
              <a:solidFill>
                <a:srgbClr val="FF0000"/>
              </a:solidFill>
            </a:endParaRPr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5318422" y="1854362"/>
            <a:ext cx="77788" cy="936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pt-PT">
              <a:solidFill>
                <a:srgbClr val="FF0000"/>
              </a:solidFill>
            </a:endParaRPr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5288260" y="2390937"/>
            <a:ext cx="77787" cy="93662"/>
          </a:xfrm>
          <a:prstGeom prst="ellipse">
            <a:avLst/>
          </a:prstGeom>
          <a:solidFill>
            <a:srgbClr val="47FFD1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pt-PT">
              <a:solidFill>
                <a:srgbClr val="FF0000"/>
              </a:solidFill>
            </a:endParaRPr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4244681" y="1766610"/>
            <a:ext cx="77787" cy="93662"/>
          </a:xfrm>
          <a:prstGeom prst="ellipse">
            <a:avLst/>
          </a:prstGeom>
          <a:solidFill>
            <a:srgbClr val="47FFD1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pt-PT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rot="16200000" flipV="1">
            <a:off x="2442280" y="2520190"/>
            <a:ext cx="1568207" cy="1666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6200000">
            <a:off x="2426376" y="2468678"/>
            <a:ext cx="1213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metafeature</a:t>
            </a:r>
            <a:r>
              <a:rPr lang="en-US" sz="1400" dirty="0"/>
              <a:t> 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59483" y="3270712"/>
            <a:ext cx="1194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metafeature</a:t>
            </a:r>
            <a:r>
              <a:rPr lang="en-US" sz="1400" dirty="0"/>
              <a:t> 1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218051" y="3296362"/>
            <a:ext cx="1886441" cy="1232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982488" y="1837019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X</a:t>
            </a:r>
          </a:p>
        </p:txBody>
      </p:sp>
      <p:grpSp>
        <p:nvGrpSpPr>
          <p:cNvPr id="2" name="Group 42"/>
          <p:cNvGrpSpPr/>
          <p:nvPr/>
        </p:nvGrpSpPr>
        <p:grpSpPr>
          <a:xfrm>
            <a:off x="912395" y="1960310"/>
            <a:ext cx="3489304" cy="4216513"/>
            <a:chOff x="912395" y="1960310"/>
            <a:chExt cx="3489304" cy="421651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0046" y="3841806"/>
              <a:ext cx="1327143" cy="2079191"/>
            </a:xfrm>
            <a:prstGeom prst="rect">
              <a:avLst/>
            </a:prstGeom>
          </p:spPr>
        </p:pic>
        <p:sp>
          <p:nvSpPr>
            <p:cNvPr id="35" name="Oval 34"/>
            <p:cNvSpPr/>
            <p:nvPr/>
          </p:nvSpPr>
          <p:spPr>
            <a:xfrm>
              <a:off x="912395" y="3649380"/>
              <a:ext cx="2539915" cy="2527443"/>
            </a:xfrm>
            <a:prstGeom prst="ellips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35" idx="1"/>
            </p:cNvCxnSpPr>
            <p:nvPr/>
          </p:nvCxnSpPr>
          <p:spPr>
            <a:xfrm rot="5400000" flipH="1" flipV="1">
              <a:off x="1548336" y="1696332"/>
              <a:ext cx="2059205" cy="258716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 flipH="1" flipV="1">
              <a:off x="2274919" y="3273318"/>
              <a:ext cx="3242523" cy="101103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45"/>
          <p:cNvGrpSpPr/>
          <p:nvPr/>
        </p:nvGrpSpPr>
        <p:grpSpPr>
          <a:xfrm>
            <a:off x="5486708" y="4438436"/>
            <a:ext cx="1886441" cy="912343"/>
            <a:chOff x="5486708" y="4438436"/>
            <a:chExt cx="1886441" cy="912343"/>
          </a:xfrm>
        </p:grpSpPr>
        <p:sp>
          <p:nvSpPr>
            <p:cNvPr id="44" name="TextBox 43"/>
            <p:cNvSpPr txBox="1"/>
            <p:nvPr/>
          </p:nvSpPr>
          <p:spPr>
            <a:xfrm>
              <a:off x="5486708" y="4438436"/>
              <a:ext cx="10292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FF00"/>
                  </a:solidFill>
                </a:rPr>
                <a:t>X = </a:t>
              </a:r>
            </a:p>
          </p:txBody>
        </p: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>
              <a:off x="6525671" y="4552960"/>
              <a:ext cx="847478" cy="797819"/>
            </a:xfrm>
            <a:prstGeom prst="ellipse">
              <a:avLst/>
            </a:prstGeom>
            <a:solidFill>
              <a:srgbClr val="47FFD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pt-PT">
                <a:solidFill>
                  <a:srgbClr val="FF0000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218240" y="6443621"/>
            <a:ext cx="3800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Brazdil</a:t>
            </a:r>
            <a:r>
              <a:rPr lang="en-US" sz="800" dirty="0"/>
              <a:t> P, Soares C, Costa J. Ranking Learning Algorithms: Using {IBL} and Meta-Learning on Accuracy and Time Results. Machine Learning. 2003;50(3):251-277.</a:t>
            </a:r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4028333" y="2205786"/>
            <a:ext cx="77787" cy="93662"/>
          </a:xfrm>
          <a:prstGeom prst="ellipse">
            <a:avLst/>
          </a:prstGeom>
          <a:solidFill>
            <a:srgbClr val="47FFD1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pt-PT">
              <a:solidFill>
                <a:srgbClr val="FF0000"/>
              </a:solidFill>
            </a:endParaRPr>
          </a:p>
        </p:txBody>
      </p:sp>
      <p:sp>
        <p:nvSpPr>
          <p:cNvPr id="40" name="Magnetic Disk 39">
            <a:extLst>
              <a:ext uri="{FF2B5EF4-FFF2-40B4-BE49-F238E27FC236}">
                <a16:creationId xmlns:a16="http://schemas.microsoft.com/office/drawing/2014/main" id="{AF956414-8D1D-AF44-A5B7-CC730E3B8ACB}"/>
              </a:ext>
            </a:extLst>
          </p:cNvPr>
          <p:cNvSpPr/>
          <p:nvPr/>
        </p:nvSpPr>
        <p:spPr>
          <a:xfrm>
            <a:off x="410052" y="1786782"/>
            <a:ext cx="1828800" cy="1040033"/>
          </a:xfrm>
          <a:prstGeom prst="flowChartMagneticDisk">
            <a:avLst/>
          </a:prstGeom>
          <a:solidFill>
            <a:srgbClr val="FFFF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my 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(e.g. churn prediction)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problem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ACF693-C7C7-444E-829D-159F89FFF612}"/>
              </a:ext>
            </a:extLst>
          </p:cNvPr>
          <p:cNvGrpSpPr/>
          <p:nvPr/>
        </p:nvGrpSpPr>
        <p:grpSpPr>
          <a:xfrm>
            <a:off x="5486708" y="1490432"/>
            <a:ext cx="3532422" cy="698500"/>
            <a:chOff x="5486708" y="1490432"/>
            <a:chExt cx="3532422" cy="6985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E91B9AA-C473-FE4F-A817-C57F42271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4630" y="1490432"/>
              <a:ext cx="2984500" cy="69850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78C418E-F4C7-274B-877E-E1E34C832F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708" y="1874407"/>
              <a:ext cx="547922" cy="146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F7F374-02D0-1F48-B280-C1092BD57F31}"/>
              </a:ext>
            </a:extLst>
          </p:cNvPr>
          <p:cNvGrpSpPr/>
          <p:nvPr/>
        </p:nvGrpSpPr>
        <p:grpSpPr>
          <a:xfrm>
            <a:off x="5782064" y="1577493"/>
            <a:ext cx="3338786" cy="1554806"/>
            <a:chOff x="5782064" y="1577493"/>
            <a:chExt cx="3338786" cy="15548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188A8B-064B-F847-9806-C53EEE2BE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6897" y="2484599"/>
              <a:ext cx="3289300" cy="647700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3620913-D8AE-5742-A9B5-35BB73DDA01A}"/>
                </a:ext>
              </a:extLst>
            </p:cNvPr>
            <p:cNvSpPr/>
            <p:nvPr/>
          </p:nvSpPr>
          <p:spPr>
            <a:xfrm>
              <a:off x="5782064" y="2798462"/>
              <a:ext cx="3338786" cy="150812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&quot;No&quot; Symbol 11">
              <a:extLst>
                <a:ext uri="{FF2B5EF4-FFF2-40B4-BE49-F238E27FC236}">
                  <a16:creationId xmlns:a16="http://schemas.microsoft.com/office/drawing/2014/main" id="{E633FFF3-0BB1-B140-AC28-1AC7F994B418}"/>
                </a:ext>
              </a:extLst>
            </p:cNvPr>
            <p:cNvSpPr/>
            <p:nvPr/>
          </p:nvSpPr>
          <p:spPr>
            <a:xfrm>
              <a:off x="7243300" y="1577493"/>
              <a:ext cx="567160" cy="593828"/>
            </a:xfrm>
            <a:prstGeom prst="noSmoking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282325D9-41A9-EA43-BBE3-88637B06362B}"/>
                </a:ext>
              </a:extLst>
            </p:cNvPr>
            <p:cNvSpPr/>
            <p:nvPr/>
          </p:nvSpPr>
          <p:spPr>
            <a:xfrm>
              <a:off x="6703459" y="2237130"/>
              <a:ext cx="1711336" cy="247470"/>
            </a:xfrm>
            <a:prstGeom prst="down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meta-data</a:t>
              </a:r>
            </a:p>
          </p:txBody>
        </p:sp>
      </p:grp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DC3EA1D-F045-C64C-B87A-9EBC191935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9909" y="6492875"/>
            <a:ext cx="44638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ML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068364F-B2F8-2441-BEA7-B5E73DC4E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CF91DC-9B2A-DA46-8614-FC490D3FF29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7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plan</a:t>
            </a:r>
            <a:endParaRPr lang="pt-PT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world</a:t>
            </a:r>
            <a:r>
              <a:rPr lang="pt-PT" dirty="0"/>
              <a:t> </a:t>
            </a:r>
            <a:r>
              <a:rPr lang="pt-PT" dirty="0" err="1"/>
              <a:t>where</a:t>
            </a:r>
            <a:r>
              <a:rPr lang="pt-PT" dirty="0"/>
              <a:t> </a:t>
            </a:r>
            <a:r>
              <a:rPr lang="pt-PT" dirty="0" err="1"/>
              <a:t>automated</a:t>
            </a:r>
            <a:r>
              <a:rPr lang="pt-PT" dirty="0"/>
              <a:t> ml lives</a:t>
            </a:r>
          </a:p>
          <a:p>
            <a:pPr lvl="1"/>
            <a:r>
              <a:rPr lang="pt-PT" dirty="0"/>
              <a:t>a </a:t>
            </a:r>
            <a:r>
              <a:rPr lang="pt-PT" dirty="0" err="1"/>
              <a:t>world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b="1" dirty="0" err="1"/>
              <a:t>many</a:t>
            </a:r>
            <a:r>
              <a:rPr lang="pt-PT" b="1" dirty="0"/>
              <a:t> </a:t>
            </a:r>
            <a:r>
              <a:rPr lang="pt-PT" b="1" dirty="0" err="1"/>
              <a:t>models</a:t>
            </a:r>
            <a:endParaRPr lang="pt-PT" b="1" dirty="0"/>
          </a:p>
          <a:p>
            <a:pPr lvl="1"/>
            <a:r>
              <a:rPr lang="pt-PT" dirty="0" err="1"/>
              <a:t>needs</a:t>
            </a:r>
            <a:r>
              <a:rPr lang="pt-PT" dirty="0"/>
              <a:t> </a:t>
            </a:r>
            <a:r>
              <a:rPr lang="pt-PT" b="1" dirty="0" err="1"/>
              <a:t>model</a:t>
            </a:r>
            <a:r>
              <a:rPr lang="pt-PT" b="1" dirty="0"/>
              <a:t> </a:t>
            </a:r>
            <a:r>
              <a:rPr lang="pt-PT" b="1" dirty="0" err="1"/>
              <a:t>management</a:t>
            </a:r>
            <a:endParaRPr lang="pt-PT" b="1" dirty="0"/>
          </a:p>
          <a:p>
            <a:pPr lvl="1"/>
            <a:r>
              <a:rPr lang="pt-PT" b="1" dirty="0" err="1"/>
              <a:t>metalearning</a:t>
            </a:r>
            <a:r>
              <a:rPr lang="pt-PT" b="1" dirty="0"/>
              <a:t>/</a:t>
            </a:r>
            <a:r>
              <a:rPr lang="pt-PT" b="1" dirty="0" err="1"/>
              <a:t>automl</a:t>
            </a:r>
            <a:r>
              <a:rPr lang="pt-PT" b="1" dirty="0"/>
              <a:t> </a:t>
            </a:r>
            <a:r>
              <a:rPr lang="pt-PT" dirty="0"/>
              <a:t>can </a:t>
            </a:r>
            <a:r>
              <a:rPr lang="pt-PT" dirty="0" err="1"/>
              <a:t>help</a:t>
            </a:r>
            <a:endParaRPr lang="pt-PT" dirty="0"/>
          </a:p>
          <a:p>
            <a:pPr lvl="1"/>
            <a:r>
              <a:rPr lang="pt-PT" dirty="0" err="1"/>
              <a:t>but</a:t>
            </a:r>
            <a:r>
              <a:rPr lang="pt-PT" dirty="0"/>
              <a:t> </a:t>
            </a:r>
            <a:r>
              <a:rPr lang="pt-PT" b="1" dirty="0" err="1"/>
              <a:t>opportunities</a:t>
            </a:r>
            <a:r>
              <a:rPr lang="pt-PT" b="1" dirty="0"/>
              <a:t> </a:t>
            </a:r>
            <a:r>
              <a:rPr lang="pt-PT" b="1" dirty="0" err="1"/>
              <a:t>and</a:t>
            </a:r>
            <a:r>
              <a:rPr lang="pt-PT" b="1" dirty="0"/>
              <a:t> </a:t>
            </a:r>
            <a:r>
              <a:rPr lang="pt-PT" b="1" dirty="0" err="1"/>
              <a:t>challenges</a:t>
            </a:r>
            <a:r>
              <a:rPr lang="pt-PT" b="1" dirty="0"/>
              <a:t> </a:t>
            </a:r>
            <a:r>
              <a:rPr lang="pt-PT" dirty="0"/>
              <a:t>are </a:t>
            </a:r>
            <a:r>
              <a:rPr lang="pt-PT" dirty="0" err="1"/>
              <a:t>still</a:t>
            </a:r>
            <a:r>
              <a:rPr lang="pt-PT" dirty="0"/>
              <a:t> open</a:t>
            </a:r>
            <a:endParaRPr lang="pt-PT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35957C-B76A-804B-9161-2841078F3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9508C-CE57-1F45-920F-D86E7ABDF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49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experimental results: an example</a:t>
            </a:r>
            <a:endParaRPr lang="pt-PT" dirty="0"/>
          </a:p>
        </p:txBody>
      </p:sp>
      <p:sp>
        <p:nvSpPr>
          <p:cNvPr id="18022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0" y="1470025"/>
            <a:ext cx="9144000" cy="5387975"/>
          </a:xfrm>
        </p:spPr>
        <p:txBody>
          <a:bodyPr>
            <a:normAutofit/>
          </a:bodyPr>
          <a:lstStyle/>
          <a:p>
            <a:pPr marL="381000" indent="-381000"/>
            <a:r>
              <a:rPr lang="en-GB" sz="2800" dirty="0"/>
              <a:t>when to prune decisions trees</a:t>
            </a:r>
          </a:p>
          <a:p>
            <a:pPr marL="800100" lvl="1" indent="-342900"/>
            <a:r>
              <a:rPr lang="en-GB" sz="2400" dirty="0"/>
              <a:t>3 classes: prune, don’t prune, doesn’t matter</a:t>
            </a:r>
          </a:p>
          <a:p>
            <a:pPr marL="800100" lvl="1" indent="-342900"/>
            <a:r>
              <a:rPr lang="en-GB" sz="2400" dirty="0"/>
              <a:t>selected </a:t>
            </a:r>
            <a:r>
              <a:rPr lang="en-GB" sz="2400" b="1" dirty="0">
                <a:solidFill>
                  <a:srgbClr val="FF0000"/>
                </a:solidFill>
              </a:rPr>
              <a:t>64 </a:t>
            </a:r>
            <a:r>
              <a:rPr lang="en-GB" sz="2400" dirty="0"/>
              <a:t>datasets from UCI</a:t>
            </a:r>
          </a:p>
          <a:p>
            <a:pPr marL="400050"/>
            <a:r>
              <a:rPr lang="en-GB" sz="2800" dirty="0" err="1"/>
              <a:t>metafeatures</a:t>
            </a:r>
            <a:endParaRPr lang="en-GB" sz="2800" dirty="0"/>
          </a:p>
          <a:p>
            <a:pPr marL="800100" lvl="1"/>
            <a:r>
              <a:rPr lang="en-GB" sz="2400" dirty="0"/>
              <a:t>entropy of classes (target attribute)</a:t>
            </a:r>
          </a:p>
          <a:p>
            <a:pPr marL="800100" lvl="1"/>
            <a:r>
              <a:rPr lang="en-GB" sz="2400" dirty="0"/>
              <a:t>mean entropy of symbolic attributes</a:t>
            </a:r>
          </a:p>
          <a:p>
            <a:pPr marL="400050"/>
            <a:r>
              <a:rPr lang="en-GB" sz="2800" dirty="0"/>
              <a:t>positive but not excellent</a:t>
            </a:r>
          </a:p>
          <a:p>
            <a:pPr marL="800100" lvl="1"/>
            <a:r>
              <a:rPr lang="en-GB" sz="2400" dirty="0"/>
              <a:t>very simple example</a:t>
            </a:r>
          </a:p>
          <a:p>
            <a:pPr marL="800100" lvl="1"/>
            <a:r>
              <a:rPr lang="en-US" sz="2400" dirty="0"/>
              <a:t>better examples in different contexts</a:t>
            </a:r>
          </a:p>
          <a:p>
            <a:pPr marL="800100" lvl="1"/>
            <a:endParaRPr lang="en-GB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94422" y="3128210"/>
          <a:ext cx="3370725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0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9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58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algorithm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r>
                        <a:rPr lang="en-US" baseline="0" dirty="0"/>
                        <a:t> (%)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132"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>
                    <a:solidFill>
                      <a:srgbClr val="3366FF">
                        <a:alpha val="4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</a:t>
                      </a:r>
                    </a:p>
                  </a:txBody>
                  <a:tcPr>
                    <a:solidFill>
                      <a:srgbClr val="3366FF">
                        <a:alpha val="4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132">
                <a:tc>
                  <a:txBody>
                    <a:bodyPr/>
                    <a:lstStyle/>
                    <a:p>
                      <a:r>
                        <a:rPr lang="en-US" dirty="0" err="1"/>
                        <a:t>dt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132">
                <a:tc>
                  <a:txBody>
                    <a:bodyPr/>
                    <a:lstStyle/>
                    <a:p>
                      <a:r>
                        <a:rPr lang="en-US" dirty="0"/>
                        <a:t>ld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132">
                <a:tc>
                  <a:txBody>
                    <a:bodyPr/>
                    <a:lstStyle/>
                    <a:p>
                      <a:r>
                        <a:rPr lang="en-US" dirty="0" err="1"/>
                        <a:t>rf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132">
                <a:tc>
                  <a:txBody>
                    <a:bodyPr/>
                    <a:lstStyle/>
                    <a:p>
                      <a:r>
                        <a:rPr lang="en-US" dirty="0" err="1"/>
                        <a:t>svm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132">
                <a:tc>
                  <a:txBody>
                    <a:bodyPr/>
                    <a:lstStyle/>
                    <a:p>
                      <a:r>
                        <a:rPr lang="en-US" dirty="0" err="1"/>
                        <a:t>nn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586693" y="6095611"/>
            <a:ext cx="4202573" cy="538024"/>
          </a:xfrm>
          <a:prstGeom prst="roundRec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very hard problem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1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0" y="1470025"/>
            <a:ext cx="3020772" cy="5387975"/>
          </a:xfrm>
        </p:spPr>
        <p:txBody>
          <a:bodyPr/>
          <a:lstStyle/>
          <a:p>
            <a:pPr marL="267881" indent="-267881" defTabSz="642915"/>
            <a:r>
              <a:rPr lang="en-US" dirty="0" err="1"/>
              <a:t>metalearning</a:t>
            </a:r>
            <a:r>
              <a:rPr lang="en-US" dirty="0"/>
              <a:t> for algorithm selection</a:t>
            </a:r>
          </a:p>
          <a:p>
            <a:pPr marL="667931" lvl="1" indent="-267881" defTabSz="642915"/>
            <a:r>
              <a:rPr lang="en-GB" dirty="0"/>
              <a:t>induce model from </a:t>
            </a:r>
            <a:r>
              <a:rPr lang="en-GB" i="1" dirty="0"/>
              <a:t>metadata </a:t>
            </a:r>
            <a:r>
              <a:rPr lang="en-GB" dirty="0"/>
              <a:t>to predict the best algorithm on a new dataset</a:t>
            </a:r>
          </a:p>
        </p:txBody>
      </p:sp>
      <p:sp>
        <p:nvSpPr>
          <p:cNvPr id="41677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  <a:endParaRPr lang="pt-PT" dirty="0"/>
          </a:p>
        </p:txBody>
      </p:sp>
      <p:sp>
        <p:nvSpPr>
          <p:cNvPr id="10" name="AutoShape 2126"/>
          <p:cNvSpPr>
            <a:spLocks noChangeArrowheads="1"/>
          </p:cNvSpPr>
          <p:nvPr/>
        </p:nvSpPr>
        <p:spPr bwMode="auto">
          <a:xfrm rot="10800000" flipH="1">
            <a:off x="7197617" y="3103016"/>
            <a:ext cx="1395264" cy="928688"/>
          </a:xfrm>
          <a:custGeom>
            <a:avLst/>
            <a:gdLst>
              <a:gd name="G0" fmla="+- 9257 0 0"/>
              <a:gd name="G1" fmla="+- 21600 0 0"/>
              <a:gd name="G2" fmla="+- 7944 0 0"/>
              <a:gd name="G3" fmla="*/ 9257 1 2"/>
              <a:gd name="G4" fmla="+- G3 10800 0"/>
              <a:gd name="G5" fmla="+- 21600 9257 21600"/>
              <a:gd name="G6" fmla="+- 21600 7944 0"/>
              <a:gd name="G7" fmla="*/ G6 1 2"/>
              <a:gd name="G8" fmla="*/ 21600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21600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944 h 21600"/>
              <a:gd name="T4" fmla="*/ 0 w 21600"/>
              <a:gd name="T5" fmla="*/ 15429 h 21600"/>
              <a:gd name="T6" fmla="*/ 10800 w 21600"/>
              <a:gd name="T7" fmla="*/ 21600 h 21600"/>
              <a:gd name="T8" fmla="*/ 21600 w 21600"/>
              <a:gd name="T9" fmla="*/ 14772 h 21600"/>
              <a:gd name="T10" fmla="*/ 21600 w 21600"/>
              <a:gd name="T11" fmla="*/ 7944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G5 w 21600"/>
              <a:gd name="T19" fmla="*/ G17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944"/>
                </a:lnTo>
                <a:lnTo>
                  <a:pt x="9257" y="7944"/>
                </a:lnTo>
                <a:lnTo>
                  <a:pt x="9257" y="9257"/>
                </a:lnTo>
                <a:lnTo>
                  <a:pt x="0" y="9257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7944"/>
                </a:lnTo>
                <a:lnTo>
                  <a:pt x="21600" y="7944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rot="10800000" wrap="none" lIns="91435" tIns="45718" rIns="91435" bIns="45718" anchor="ctr">
            <a:prstTxWarp prst="textNoShape">
              <a:avLst/>
            </a:prstTxWarp>
          </a:bodyPr>
          <a:lstStyle/>
          <a:p>
            <a:pPr algn="ctr" defTabSz="914145"/>
            <a:r>
              <a:rPr lang="en-GB" dirty="0">
                <a:solidFill>
                  <a:schemeClr val="bg1"/>
                </a:solidFill>
              </a:rPr>
              <a:t>train</a:t>
            </a:r>
            <a:endParaRPr lang="pt-PT" dirty="0">
              <a:solidFill>
                <a:schemeClr val="bg1"/>
              </a:solidFill>
            </a:endParaRPr>
          </a:p>
        </p:txBody>
      </p:sp>
      <p:graphicFrame>
        <p:nvGraphicFramePr>
          <p:cNvPr id="12" name="Group 2052"/>
          <p:cNvGraphicFramePr>
            <a:graphicFrameLocks noGrp="1"/>
          </p:cNvGraphicFramePr>
          <p:nvPr/>
        </p:nvGraphicFramePr>
        <p:xfrm>
          <a:off x="3177831" y="2427150"/>
          <a:ext cx="3751758" cy="1461120"/>
        </p:xfrm>
        <a:graphic>
          <a:graphicData uri="http://schemas.openxmlformats.org/drawingml/2006/table">
            <a:tbl>
              <a:tblPr/>
              <a:tblGrid>
                <a:gridCol w="348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7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19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0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i</a:t>
                      </a:r>
                      <a:endParaRPr kumimoji="0" lang="pt-PT" sz="17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calaSans" charset="0"/>
                      </a:endParaRPr>
                    </a:p>
                  </a:txBody>
                  <a:tcPr marL="91439" marR="91439" marT="45719" marB="45719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x</a:t>
                      </a:r>
                      <a:r>
                        <a:rPr kumimoji="0" lang="pt-PT" sz="1700" b="1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i,1</a:t>
                      </a:r>
                    </a:p>
                  </a:txBody>
                  <a:tcPr marL="91439" marR="91439" marT="45719" marB="45719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x</a:t>
                      </a:r>
                      <a:r>
                        <a:rPr kumimoji="0" lang="pt-PT" sz="1700" b="1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i,2</a:t>
                      </a:r>
                    </a:p>
                  </a:txBody>
                  <a:tcPr marL="91439" marR="91439" marT="45719" marB="45719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x</a:t>
                      </a:r>
                      <a:r>
                        <a:rPr kumimoji="0" lang="pt-PT" sz="1700" b="1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i,3</a:t>
                      </a:r>
                    </a:p>
                  </a:txBody>
                  <a:tcPr marL="91439" marR="91439" marT="45719" marB="45719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3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decision</a:t>
                      </a:r>
                      <a:endParaRPr kumimoji="0" lang="pt-PT" sz="1300" b="1" i="1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calaSans" charset="0"/>
                      </a:endParaRPr>
                    </a:p>
                  </a:txBody>
                  <a:tcPr marL="91439" marR="91439" marT="45719" marB="45719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1</a:t>
                      </a:r>
                    </a:p>
                  </a:txBody>
                  <a:tcPr marL="91439" marR="91439" marT="45719" marB="45719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0.7</a:t>
                      </a:r>
                    </a:p>
                  </a:txBody>
                  <a:tcPr marL="91439" marR="91439"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327.2</a:t>
                      </a:r>
                    </a:p>
                  </a:txBody>
                  <a:tcPr marL="91439" marR="9143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0</a:t>
                      </a:r>
                    </a:p>
                  </a:txBody>
                  <a:tcPr marL="91439" marR="9143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calaSans" charset="0"/>
                        </a:rPr>
                        <a:t>A</a:t>
                      </a:r>
                      <a:endParaRPr kumimoji="0" lang="pt-PT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calaSans" charset="0"/>
                      </a:endParaRPr>
                    </a:p>
                  </a:txBody>
                  <a:tcPr marL="91439" marR="9143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0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2</a:t>
                      </a:r>
                    </a:p>
                  </a:txBody>
                  <a:tcPr marL="91439" marR="91439" marT="45719" marB="45719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-0.6</a:t>
                      </a:r>
                    </a:p>
                  </a:txBody>
                  <a:tcPr marL="91439" marR="91439"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1234.2</a:t>
                      </a:r>
                    </a:p>
                  </a:txBody>
                  <a:tcPr marL="91439" marR="9143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1</a:t>
                      </a:r>
                    </a:p>
                  </a:txBody>
                  <a:tcPr marL="91439" marR="9143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calaSans" charset="0"/>
                        </a:rPr>
                        <a:t>B</a:t>
                      </a:r>
                      <a:endParaRPr kumimoji="0" lang="pt-PT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calaSans" charset="0"/>
                      </a:endParaRPr>
                    </a:p>
                  </a:txBody>
                  <a:tcPr marL="91439" marR="9143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0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3</a:t>
                      </a:r>
                    </a:p>
                  </a:txBody>
                  <a:tcPr marL="91439" marR="91439" marT="45719" marB="45719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...</a:t>
                      </a:r>
                    </a:p>
                  </a:txBody>
                  <a:tcPr marL="91439" marR="91439"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...</a:t>
                      </a:r>
                    </a:p>
                  </a:txBody>
                  <a:tcPr marL="91439" marR="9143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...</a:t>
                      </a:r>
                    </a:p>
                  </a:txBody>
                  <a:tcPr marL="91439" marR="9143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calaSans" charset="0"/>
                        </a:rPr>
                        <a:t>...</a:t>
                      </a:r>
                    </a:p>
                  </a:txBody>
                  <a:tcPr marL="91439" marR="9143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Group 2098"/>
          <p:cNvGraphicFramePr>
            <a:graphicFrameLocks noGrp="1"/>
          </p:cNvGraphicFramePr>
          <p:nvPr/>
        </p:nvGraphicFramePr>
        <p:xfrm>
          <a:off x="3525146" y="4674083"/>
          <a:ext cx="3414490" cy="1095003"/>
        </p:xfrm>
        <a:graphic>
          <a:graphicData uri="http://schemas.openxmlformats.org/drawingml/2006/table">
            <a:tbl>
              <a:tblPr/>
              <a:tblGrid>
                <a:gridCol w="853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2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3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3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0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-0.8</a:t>
                      </a:r>
                    </a:p>
                  </a:txBody>
                  <a:tcPr marL="91439" marR="91439"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37.2</a:t>
                      </a:r>
                    </a:p>
                  </a:txBody>
                  <a:tcPr marL="91439" marR="9143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1</a:t>
                      </a:r>
                    </a:p>
                  </a:txBody>
                  <a:tcPr marL="91439" marR="9143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ScalaSans" charset="0"/>
                        </a:rPr>
                        <a:t>?</a:t>
                      </a:r>
                    </a:p>
                  </a:txBody>
                  <a:tcPr marL="91439" marR="9143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0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0.2</a:t>
                      </a:r>
                    </a:p>
                  </a:txBody>
                  <a:tcPr marL="91439" marR="91439"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14.32</a:t>
                      </a:r>
                    </a:p>
                  </a:txBody>
                  <a:tcPr marL="91439" marR="9143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1</a:t>
                      </a:r>
                    </a:p>
                  </a:txBody>
                  <a:tcPr marL="91439" marR="9143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ScalaSans" charset="0"/>
                        </a:rPr>
                        <a:t>?</a:t>
                      </a:r>
                    </a:p>
                  </a:txBody>
                  <a:tcPr marL="91439" marR="9143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0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...</a:t>
                      </a:r>
                    </a:p>
                  </a:txBody>
                  <a:tcPr marL="91439" marR="91439"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...</a:t>
                      </a:r>
                    </a:p>
                  </a:txBody>
                  <a:tcPr marL="91439" marR="9143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calaSans" charset="0"/>
                        </a:rPr>
                        <a:t>...</a:t>
                      </a:r>
                    </a:p>
                  </a:txBody>
                  <a:tcPr marL="91439" marR="9143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ScalaSans" charset="0"/>
                        </a:rPr>
                        <a:t>...</a:t>
                      </a:r>
                    </a:p>
                  </a:txBody>
                  <a:tcPr marL="91439" marR="91439"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Object 2124"/>
          <p:cNvGraphicFramePr>
            <a:graphicFrameLocks noChangeAspect="1"/>
          </p:cNvGraphicFramePr>
          <p:nvPr/>
        </p:nvGraphicFramePr>
        <p:xfrm>
          <a:off x="6671698" y="4216513"/>
          <a:ext cx="2472302" cy="202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5" name="Equation" r:id="rId4" imgW="2159000" imgH="177800" progId="Equation.3">
                  <p:embed/>
                </p:oleObj>
              </mc:Choice>
              <mc:Fallback>
                <p:oleObj name="Equation" r:id="rId4" imgW="2159000" imgH="177800" progId="Equation.3">
                  <p:embed/>
                  <p:pic>
                    <p:nvPicPr>
                      <p:cNvPr id="14" name="Object 2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1698" y="4216513"/>
                        <a:ext cx="2472302" cy="2027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AutoShape 2125"/>
          <p:cNvSpPr>
            <a:spLocks noChangeArrowheads="1"/>
          </p:cNvSpPr>
          <p:nvPr/>
        </p:nvSpPr>
        <p:spPr bwMode="auto">
          <a:xfrm rot="16200000" flipH="1">
            <a:off x="7444755" y="4474535"/>
            <a:ext cx="887387" cy="1321594"/>
          </a:xfrm>
          <a:custGeom>
            <a:avLst/>
            <a:gdLst>
              <a:gd name="G0" fmla="+- 9257 0 0"/>
              <a:gd name="G1" fmla="+- 21600 0 0"/>
              <a:gd name="G2" fmla="+- 7944 0 0"/>
              <a:gd name="G3" fmla="*/ 9257 1 2"/>
              <a:gd name="G4" fmla="+- G3 10800 0"/>
              <a:gd name="G5" fmla="+- 21600 9257 21600"/>
              <a:gd name="G6" fmla="+- 21600 7944 0"/>
              <a:gd name="G7" fmla="*/ G6 1 2"/>
              <a:gd name="G8" fmla="*/ 21600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21600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944 h 21600"/>
              <a:gd name="T4" fmla="*/ 0 w 21600"/>
              <a:gd name="T5" fmla="*/ 15429 h 21600"/>
              <a:gd name="T6" fmla="*/ 10800 w 21600"/>
              <a:gd name="T7" fmla="*/ 21600 h 21600"/>
              <a:gd name="T8" fmla="*/ 21600 w 21600"/>
              <a:gd name="T9" fmla="*/ 14772 h 21600"/>
              <a:gd name="T10" fmla="*/ 21600 w 21600"/>
              <a:gd name="T11" fmla="*/ 7944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944"/>
                </a:lnTo>
                <a:lnTo>
                  <a:pt x="9257" y="7944"/>
                </a:lnTo>
                <a:lnTo>
                  <a:pt x="9257" y="9257"/>
                </a:lnTo>
                <a:lnTo>
                  <a:pt x="0" y="9257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7944"/>
                </a:lnTo>
                <a:lnTo>
                  <a:pt x="21600" y="7944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lIns="91435" tIns="45718" rIns="91435" bIns="45718" anchor="ctr">
            <a:prstTxWarp prst="textNoShape">
              <a:avLst/>
            </a:prstTxWarp>
          </a:bodyPr>
          <a:lstStyle/>
          <a:p>
            <a:pPr algn="ctr" defTabSz="914145"/>
            <a:endParaRPr lang="en-GB" dirty="0"/>
          </a:p>
          <a:p>
            <a:pPr algn="ctr" defTabSz="914145"/>
            <a:r>
              <a:rPr lang="en-GB" dirty="0">
                <a:solidFill>
                  <a:schemeClr val="bg1"/>
                </a:solidFill>
              </a:rPr>
              <a:t>predict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6" name="Text Box 1104"/>
          <p:cNvSpPr txBox="1">
            <a:spLocks/>
          </p:cNvSpPr>
          <p:nvPr/>
        </p:nvSpPr>
        <p:spPr bwMode="auto">
          <a:xfrm>
            <a:off x="4471556" y="1979095"/>
            <a:ext cx="1435250" cy="403474"/>
          </a:xfrm>
          <a:prstGeom prst="rect">
            <a:avLst/>
          </a:prstGeom>
          <a:solidFill>
            <a:schemeClr val="tx1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64291" tIns="32146" rIns="64291" bIns="32146">
            <a:prstTxWarp prst="textNoShape">
              <a:avLst/>
            </a:prstTxWarp>
            <a:spAutoFit/>
          </a:bodyPr>
          <a:lstStyle/>
          <a:p>
            <a:r>
              <a:rPr lang="pt-PT" sz="2200" dirty="0">
                <a:solidFill>
                  <a:schemeClr val="bg1"/>
                </a:solidFill>
              </a:rPr>
              <a:t>(meta)data</a:t>
            </a:r>
          </a:p>
        </p:txBody>
      </p:sp>
      <p:pic>
        <p:nvPicPr>
          <p:cNvPr id="17" name="Picture 2127" descr="C:\Program Files\Common Files\Microsoft Shared\Clipart\cagcat50\bd00028_.wm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86180" y="2768763"/>
            <a:ext cx="1650876" cy="1617390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2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1EED-9450-0E49-B474-7CB4A7ED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autoML</a:t>
            </a:r>
            <a:r>
              <a:rPr lang="en-US" dirty="0"/>
              <a:t> is old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A131AB-8A10-814E-A899-A80161B9D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05781"/>
            <a:ext cx="8229600" cy="4114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75581-F308-F049-A25D-5310B2A14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9457D-2EE1-2641-A4E0-0282FB4EC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171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951DB-21E6-7A43-B24B-7C2D1987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autoML</a:t>
            </a:r>
            <a:r>
              <a:rPr lang="en-US" dirty="0"/>
              <a:t> is hard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4EEA6D-7623-1042-AD9E-3DCE29F8F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4506" y="1600200"/>
            <a:ext cx="5714987" cy="4525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8E8C70-4761-8248-979B-E582597DCB22}"/>
              </a:ext>
            </a:extLst>
          </p:cNvPr>
          <p:cNvSpPr/>
          <p:nvPr/>
        </p:nvSpPr>
        <p:spPr>
          <a:xfrm>
            <a:off x="0" y="6304002"/>
            <a:ext cx="382610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000" dirty="0"/>
              <a:t>Rice, J. R. (1976). The Algorithm Selection Problem. In </a:t>
            </a:r>
            <a:r>
              <a:rPr lang="en-US" sz="1000" i="1" dirty="0"/>
              <a:t>Advances in Computers</a:t>
            </a:r>
            <a:r>
              <a:rPr lang="en-US" sz="1000" dirty="0"/>
              <a:t> (Vol. 15, pp. 65–118). https://</a:t>
            </a:r>
            <a:r>
              <a:rPr lang="en-US" sz="1000" dirty="0" err="1"/>
              <a:t>doi.org</a:t>
            </a:r>
            <a:r>
              <a:rPr lang="en-US" sz="1000" dirty="0"/>
              <a:t>/10.1016/S0065-2458(08)60520-3</a:t>
            </a:r>
            <a:endParaRPr lang="en-US" sz="1000" dirty="0">
              <a:effectLst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D80D9-E60D-B149-96D8-75D82B62D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8B0CA15-49EA-ED48-9EA4-4045605E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55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951DB-21E6-7A43-B24B-7C2D1987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autoML</a:t>
            </a:r>
            <a:r>
              <a:rPr lang="en-US" dirty="0"/>
              <a:t> is very hard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6407ECD-6DAB-344B-94C7-4FB7EDC72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1129" y="1600200"/>
            <a:ext cx="4661741" cy="45259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B5523B-553D-574F-98FA-9F1B12BC6730}"/>
              </a:ext>
            </a:extLst>
          </p:cNvPr>
          <p:cNvSpPr txBox="1"/>
          <p:nvPr/>
        </p:nvSpPr>
        <p:spPr>
          <a:xfrm>
            <a:off x="297712" y="6294474"/>
            <a:ext cx="219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 Catarina Félix!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2339E2-02FD-D449-B934-6B659B19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A053D-98FA-914E-BF82-A5328E76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72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autoML</a:t>
            </a:r>
            <a:r>
              <a:rPr lang="en-GB" dirty="0"/>
              <a:t> is extremely hard!</a:t>
            </a:r>
            <a:endParaRPr lang="pt-P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A96B63-1EC3-1843-BA17-5A9FEFBEB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9840" y="1600200"/>
            <a:ext cx="6024319" cy="45259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B59DB7-7F06-D74E-B0D8-DDB66DC0DED7}"/>
              </a:ext>
            </a:extLst>
          </p:cNvPr>
          <p:cNvSpPr txBox="1"/>
          <p:nvPr/>
        </p:nvSpPr>
        <p:spPr>
          <a:xfrm>
            <a:off x="3060206" y="6118231"/>
            <a:ext cx="30235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can’t resist it: his slides look so much better than mine!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F127FC-AAC0-C549-B5AF-2955191BD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FBC10-2F88-2143-AA04-B6DC777B2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06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FBD15-B543-3A46-975D-6CBF7B83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trendy </a:t>
            </a:r>
            <a:r>
              <a:rPr lang="en-US" dirty="0" err="1"/>
              <a:t>autoML</a:t>
            </a:r>
            <a:r>
              <a:rPr lang="en-US" dirty="0"/>
              <a:t> approaches:</a:t>
            </a:r>
            <a:br>
              <a:rPr lang="en-US" dirty="0"/>
            </a:br>
            <a:r>
              <a:rPr lang="en-US" dirty="0"/>
              <a:t>search and </a:t>
            </a:r>
            <a:r>
              <a:rPr lang="en-US" dirty="0" err="1"/>
              <a:t>metalearning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EA9413-66E1-1649-8FAB-19E318996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7250" y="2288381"/>
            <a:ext cx="4889500" cy="314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1C961-F647-464C-80AB-2F3403E9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FB045-DB9C-FA48-BD18-15DEA425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ADAF7A-0EC0-7642-9DBB-EFD705EFC0CB}"/>
              </a:ext>
            </a:extLst>
          </p:cNvPr>
          <p:cNvSpPr/>
          <p:nvPr/>
        </p:nvSpPr>
        <p:spPr>
          <a:xfrm>
            <a:off x="0" y="6138932"/>
            <a:ext cx="71494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M. López-Ibáñez, J. Dubois-Lacoste, L. P. </a:t>
            </a:r>
            <a:r>
              <a:rPr lang="en-US" sz="1000" dirty="0" err="1"/>
              <a:t>Cáceres</a:t>
            </a:r>
            <a:r>
              <a:rPr lang="en-US" sz="1000" dirty="0"/>
              <a:t>, M. </a:t>
            </a:r>
            <a:r>
              <a:rPr lang="en-US" sz="1000" dirty="0" err="1"/>
              <a:t>Birattari</a:t>
            </a:r>
            <a:r>
              <a:rPr lang="en-US" sz="1000" dirty="0"/>
              <a:t>, T. </a:t>
            </a:r>
            <a:r>
              <a:rPr lang="en-US" sz="1000" dirty="0" err="1"/>
              <a:t>Stützle</a:t>
            </a:r>
            <a:r>
              <a:rPr lang="en-US" sz="1000" dirty="0"/>
              <a:t>, The </a:t>
            </a:r>
            <a:r>
              <a:rPr lang="en-US" sz="1000" dirty="0" err="1"/>
              <a:t>irace</a:t>
            </a:r>
            <a:r>
              <a:rPr lang="en-US" sz="1000" dirty="0"/>
              <a:t> package: Iterated racing for automatic algorithm configuration, Operations Research Perspectives, Volume 3, 2016, Pages 43-58, ISSN 2214-7160, https://</a:t>
            </a:r>
            <a:r>
              <a:rPr lang="en-US" sz="1000" dirty="0" err="1"/>
              <a:t>doi.org</a:t>
            </a:r>
            <a:r>
              <a:rPr lang="en-US" sz="1000" dirty="0"/>
              <a:t>/10.1016/j.orp.2016.09.002.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56615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65EB-0925-BE4B-B338-BDFF6277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 it’s not only about predictive performance!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FA4714-0AB9-5D4E-8083-38C6A1106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7821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responsible AI</a:t>
            </a:r>
          </a:p>
          <a:p>
            <a:pPr lvl="1"/>
            <a:r>
              <a:rPr lang="en-US" dirty="0"/>
              <a:t>is </a:t>
            </a:r>
            <a:r>
              <a:rPr lang="en-US" i="1" dirty="0"/>
              <a:t>accuracy vs fairness</a:t>
            </a:r>
            <a:r>
              <a:rPr lang="en-US" dirty="0"/>
              <a:t> a real problem?</a:t>
            </a:r>
          </a:p>
          <a:p>
            <a:pPr lvl="2"/>
            <a:r>
              <a:rPr lang="en-US" dirty="0"/>
              <a:t>i.e. if I want to promote fair models, I have to sacrifice predictive performance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A3E381-19AF-3445-91E8-BBAA7AAE2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81530-C56B-8447-BF6D-67D70411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27</a:t>
            </a:fld>
            <a:endParaRPr lang="en-US"/>
          </a:p>
        </p:txBody>
      </p:sp>
      <p:pic>
        <p:nvPicPr>
          <p:cNvPr id="8" name="Google Shape;207;p26">
            <a:extLst>
              <a:ext uri="{FF2B5EF4-FFF2-40B4-BE49-F238E27FC236}">
                <a16:creationId xmlns:a16="http://schemas.microsoft.com/office/drawing/2014/main" id="{53486D55-0DD1-154E-9F39-FBBDD12700BA}"/>
              </a:ext>
            </a:extLst>
          </p:cNvPr>
          <p:cNvPicPr preferRelativeResize="0">
            <a:picLocks noGrp="1"/>
          </p:cNvPicPr>
          <p:nvPr>
            <p:ph sz="half" idx="4294967295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5517" y="2865440"/>
            <a:ext cx="6492965" cy="34779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EECFA7-2CAC-D240-A35C-F1CA98FF035F}"/>
              </a:ext>
            </a:extLst>
          </p:cNvPr>
          <p:cNvSpPr/>
          <p:nvPr/>
        </p:nvSpPr>
        <p:spPr>
          <a:xfrm>
            <a:off x="0" y="6347699"/>
            <a:ext cx="380570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A. Cruz, P. </a:t>
            </a:r>
            <a:r>
              <a:rPr lang="en-US" sz="900" dirty="0" err="1"/>
              <a:t>Saleiro</a:t>
            </a:r>
            <a:r>
              <a:rPr lang="en-US" sz="900" dirty="0"/>
              <a:t>, C. </a:t>
            </a:r>
            <a:r>
              <a:rPr lang="en-US" sz="900" dirty="0" err="1"/>
              <a:t>Belém</a:t>
            </a:r>
            <a:r>
              <a:rPr lang="en-US" sz="900" dirty="0"/>
              <a:t>, C. Soares, and P. </a:t>
            </a:r>
            <a:r>
              <a:rPr lang="en-US" sz="900" dirty="0" err="1"/>
              <a:t>Bizarro</a:t>
            </a:r>
            <a:r>
              <a:rPr lang="en-US" sz="900" dirty="0"/>
              <a:t> (2021), “Promoting Fairness through Hyperparameter Optimization”, </a:t>
            </a:r>
            <a:r>
              <a:rPr lang="en-US" sz="900" dirty="0">
                <a:solidFill>
                  <a:schemeClr val="dk2"/>
                </a:solidFill>
              </a:rPr>
              <a:t>IEEE International Conference on Data Mining</a:t>
            </a:r>
          </a:p>
        </p:txBody>
      </p:sp>
    </p:spTree>
    <p:extLst>
      <p:ext uri="{BB962C8B-B14F-4D97-AF65-F5344CB8AC3E}">
        <p14:creationId xmlns:p14="http://schemas.microsoft.com/office/powerpoint/2010/main" val="1127843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todo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world</a:t>
            </a:r>
            <a:r>
              <a:rPr lang="pt-PT" dirty="0"/>
              <a:t> </a:t>
            </a:r>
            <a:r>
              <a:rPr lang="pt-PT" dirty="0" err="1"/>
              <a:t>where</a:t>
            </a:r>
            <a:r>
              <a:rPr lang="pt-PT" dirty="0"/>
              <a:t> </a:t>
            </a:r>
            <a:r>
              <a:rPr lang="pt-PT" dirty="0" err="1"/>
              <a:t>automated</a:t>
            </a:r>
            <a:r>
              <a:rPr lang="pt-PT" dirty="0"/>
              <a:t> ml lives</a:t>
            </a:r>
          </a:p>
          <a:p>
            <a:pPr lvl="1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a </a:t>
            </a:r>
            <a:r>
              <a:rPr lang="pt-PT" dirty="0" err="1">
                <a:solidFill>
                  <a:schemeClr val="bg1">
                    <a:lumMod val="65000"/>
                  </a:schemeClr>
                </a:solidFill>
              </a:rPr>
              <a:t>world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PT" dirty="0" err="1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PT" b="1" dirty="0" err="1">
                <a:solidFill>
                  <a:schemeClr val="bg1">
                    <a:lumMod val="65000"/>
                  </a:schemeClr>
                </a:solidFill>
              </a:rPr>
              <a:t>many</a:t>
            </a:r>
            <a:r>
              <a:rPr lang="pt-PT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PT" b="1" dirty="0" err="1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pt-PT" b="1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pt-PT" dirty="0" err="1">
                <a:solidFill>
                  <a:schemeClr val="bg1">
                    <a:lumMod val="65000"/>
                  </a:schemeClr>
                </a:solidFill>
              </a:rPr>
              <a:t>needs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PT" b="1" dirty="0" err="1">
                <a:solidFill>
                  <a:schemeClr val="bg1">
                    <a:lumMod val="65000"/>
                  </a:schemeClr>
                </a:solidFill>
              </a:rPr>
              <a:t>model</a:t>
            </a:r>
            <a:r>
              <a:rPr lang="pt-PT" b="1" dirty="0">
                <a:solidFill>
                  <a:schemeClr val="bg1">
                    <a:lumMod val="65000"/>
                  </a:schemeClr>
                </a:solidFill>
              </a:rPr>
              <a:t> management</a:t>
            </a:r>
          </a:p>
          <a:p>
            <a:pPr lvl="1"/>
            <a:r>
              <a:rPr lang="pt-PT" b="1" dirty="0" err="1">
                <a:solidFill>
                  <a:schemeClr val="bg1">
                    <a:lumMod val="65000"/>
                  </a:schemeClr>
                </a:solidFill>
              </a:rPr>
              <a:t>metalearning</a:t>
            </a:r>
            <a:r>
              <a:rPr lang="pt-PT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pt-PT" b="1" dirty="0" err="1">
                <a:solidFill>
                  <a:schemeClr val="bg1">
                    <a:lumMod val="65000"/>
                  </a:schemeClr>
                </a:solidFill>
              </a:rPr>
              <a:t>automl</a:t>
            </a:r>
            <a:r>
              <a:rPr lang="pt-PT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can </a:t>
            </a:r>
            <a:r>
              <a:rPr lang="pt-PT" dirty="0" err="1">
                <a:solidFill>
                  <a:schemeClr val="bg1">
                    <a:lumMod val="65000"/>
                  </a:schemeClr>
                </a:solidFill>
              </a:rPr>
              <a:t>help</a:t>
            </a:r>
            <a:endParaRPr lang="pt-PT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pt-PT" dirty="0" err="1"/>
              <a:t>but</a:t>
            </a:r>
            <a:r>
              <a:rPr lang="pt-PT" dirty="0"/>
              <a:t> </a:t>
            </a:r>
            <a:r>
              <a:rPr lang="pt-PT" b="1" dirty="0" err="1"/>
              <a:t>opportunities</a:t>
            </a:r>
            <a:r>
              <a:rPr lang="pt-PT" b="1" dirty="0"/>
              <a:t> </a:t>
            </a:r>
            <a:r>
              <a:rPr lang="pt-PT" b="1" dirty="0" err="1"/>
              <a:t>and</a:t>
            </a:r>
            <a:r>
              <a:rPr lang="pt-PT" b="1" dirty="0"/>
              <a:t> </a:t>
            </a:r>
            <a:r>
              <a:rPr lang="pt-PT" b="1" dirty="0" err="1"/>
              <a:t>challenges</a:t>
            </a:r>
            <a:r>
              <a:rPr lang="pt-PT" b="1" dirty="0"/>
              <a:t> </a:t>
            </a:r>
            <a:r>
              <a:rPr lang="pt-PT" dirty="0"/>
              <a:t>are </a:t>
            </a:r>
            <a:r>
              <a:rPr lang="pt-PT" dirty="0" err="1"/>
              <a:t>still</a:t>
            </a:r>
            <a:r>
              <a:rPr lang="pt-PT" dirty="0"/>
              <a:t> open</a:t>
            </a:r>
            <a:endParaRPr lang="pt-PT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D80A48-E8C8-7146-BFAC-CA416C81A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CE65B7-5AF2-7F44-95C1-62FDBF694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85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EA1730-406C-224E-B0A2-F69AEE01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coolest </a:t>
            </a:r>
            <a:r>
              <a:rPr lang="en-US" sz="3200" dirty="0" err="1"/>
              <a:t>metalearning</a:t>
            </a:r>
            <a:r>
              <a:rPr lang="en-US" sz="3200" dirty="0"/>
              <a:t> ever (1/2): </a:t>
            </a:r>
            <a:br>
              <a:rPr lang="en-US" sz="3200" dirty="0"/>
            </a:br>
            <a:r>
              <a:rPr lang="en-US" sz="3200" dirty="0"/>
              <a:t>dataset morphing to understand ML algorithm behavior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A0AC0-88A8-5F41-894B-9993552FD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032F0-33CD-9140-AEC6-68E002DD0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29</a:t>
            </a:fld>
            <a:endParaRPr lang="en-US"/>
          </a:p>
        </p:txBody>
      </p:sp>
      <p:pic>
        <p:nvPicPr>
          <p:cNvPr id="1026" name="Picture 2" descr="https://lh6.googleusercontent.com/jrn7Zak2LrK1L-FetxxhNRu9EE-y4AzqWnmoFSvgxfYtOqiqIsXyqAFovg0nwoak-4dIUJuIDGUDiGYzwtfDI8HfR3JI-jRXdpBKTlChg7KJ2uNuksD8RtCp2PDILu38zjUk_2lprIY">
            <a:extLst>
              <a:ext uri="{FF2B5EF4-FFF2-40B4-BE49-F238E27FC236}">
                <a16:creationId xmlns:a16="http://schemas.microsoft.com/office/drawing/2014/main" id="{70882344-41B7-5D4B-9D5C-30C3E3866C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49203"/>
            <a:ext cx="8229600" cy="422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8A6D4CA-BC34-E94E-9A17-F2053692560D}"/>
              </a:ext>
            </a:extLst>
          </p:cNvPr>
          <p:cNvSpPr/>
          <p:nvPr/>
        </p:nvSpPr>
        <p:spPr>
          <a:xfrm>
            <a:off x="204787" y="6345626"/>
            <a:ext cx="3181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Alípio</a:t>
            </a:r>
            <a:r>
              <a:rPr lang="en-US" dirty="0"/>
              <a:t> Jorge, André </a:t>
            </a:r>
            <a:r>
              <a:rPr lang="en-US" dirty="0" err="1"/>
              <a:t>Correia</a:t>
            </a:r>
            <a:endParaRPr lang="en-US" dirty="0"/>
          </a:p>
        </p:txBody>
      </p:sp>
      <p:sp>
        <p:nvSpPr>
          <p:cNvPr id="2" name="5-Point Star 1">
            <a:extLst>
              <a:ext uri="{FF2B5EF4-FFF2-40B4-BE49-F238E27FC236}">
                <a16:creationId xmlns:a16="http://schemas.microsoft.com/office/drawing/2014/main" id="{B3E84770-08E4-6349-8145-993FDBD9B7BF}"/>
              </a:ext>
            </a:extLst>
          </p:cNvPr>
          <p:cNvSpPr/>
          <p:nvPr/>
        </p:nvSpPr>
        <p:spPr>
          <a:xfrm rot="1171926">
            <a:off x="6619349" y="4561057"/>
            <a:ext cx="2436599" cy="2053130"/>
          </a:xfrm>
          <a:prstGeom prst="star5">
            <a:avLst>
              <a:gd name="adj" fmla="val 20751"/>
              <a:gd name="hf" fmla="val 105146"/>
              <a:gd name="vf" fmla="val 11055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coolest thesis project EVER!</a:t>
            </a:r>
          </a:p>
        </p:txBody>
      </p:sp>
    </p:spTree>
    <p:extLst>
      <p:ext uri="{BB962C8B-B14F-4D97-AF65-F5344CB8AC3E}">
        <p14:creationId xmlns:p14="http://schemas.microsoft.com/office/powerpoint/2010/main" val="24173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world</a:t>
            </a:r>
            <a:r>
              <a:rPr lang="pt-PT" dirty="0"/>
              <a:t> </a:t>
            </a:r>
            <a:r>
              <a:rPr lang="pt-PT" dirty="0" err="1"/>
              <a:t>where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 err="1"/>
              <a:t>automated</a:t>
            </a:r>
            <a:r>
              <a:rPr lang="pt-PT" dirty="0"/>
              <a:t> ml lives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>
              <a:buFontTx/>
              <a:buNone/>
            </a:pPr>
            <a:r>
              <a:rPr lang="pt-PT" dirty="0" err="1"/>
              <a:t>lots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data</a:t>
            </a:r>
          </a:p>
          <a:p>
            <a:pPr algn="ctr">
              <a:buFontTx/>
              <a:buNone/>
            </a:pPr>
            <a:r>
              <a:rPr lang="pt-PT" dirty="0"/>
              <a:t>+</a:t>
            </a:r>
          </a:p>
          <a:p>
            <a:pPr algn="ctr">
              <a:buFontTx/>
              <a:buNone/>
            </a:pPr>
            <a:r>
              <a:rPr lang="pt-PT" dirty="0" err="1"/>
              <a:t>lots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detail</a:t>
            </a:r>
            <a:endParaRPr lang="pt-PT" dirty="0"/>
          </a:p>
          <a:p>
            <a:pPr algn="ctr">
              <a:buFontTx/>
              <a:buNone/>
            </a:pPr>
            <a:r>
              <a:rPr lang="pt-PT" dirty="0"/>
              <a:t>+</a:t>
            </a:r>
          </a:p>
          <a:p>
            <a:pPr algn="ctr">
              <a:buFontTx/>
              <a:buNone/>
            </a:pPr>
            <a:r>
              <a:rPr lang="pt-PT" dirty="0" err="1"/>
              <a:t>lots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problems</a:t>
            </a:r>
            <a:endParaRPr lang="pt-PT" dirty="0"/>
          </a:p>
          <a:p>
            <a:pPr algn="ctr">
              <a:buFontTx/>
              <a:buNone/>
            </a:pPr>
            <a:r>
              <a:rPr lang="pt-PT" dirty="0"/>
              <a:t>+</a:t>
            </a:r>
          </a:p>
          <a:p>
            <a:pPr algn="ctr">
              <a:buFontTx/>
              <a:buNone/>
            </a:pPr>
            <a:r>
              <a:rPr lang="pt-PT" dirty="0" err="1"/>
              <a:t>lots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models</a:t>
            </a:r>
            <a:endParaRPr lang="pt-PT" dirty="0"/>
          </a:p>
          <a:p>
            <a:pPr algn="ctr">
              <a:buFontTx/>
              <a:buNone/>
            </a:pPr>
            <a:r>
              <a:rPr lang="pt-PT" dirty="0"/>
              <a:t>=</a:t>
            </a:r>
          </a:p>
          <a:p>
            <a:pPr algn="ctr">
              <a:buFontTx/>
              <a:buNone/>
            </a:pPr>
            <a:r>
              <a:rPr lang="pt-PT" dirty="0"/>
              <a:t>extreme data </a:t>
            </a:r>
            <a:r>
              <a:rPr lang="pt-PT" dirty="0" err="1"/>
              <a:t>mining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64868" name="Text Box 4"/>
          <p:cNvSpPr txBox="1">
            <a:spLocks noChangeArrowheads="1"/>
          </p:cNvSpPr>
          <p:nvPr/>
        </p:nvSpPr>
        <p:spPr bwMode="auto">
          <a:xfrm>
            <a:off x="7287781" y="5851525"/>
            <a:ext cx="1856219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pt-PT" sz="1600" u="none" dirty="0"/>
              <a:t>(</a:t>
            </a:r>
            <a:r>
              <a:rPr lang="pt-PT" sz="1600" u="none" dirty="0" err="1"/>
              <a:t>adapted</a:t>
            </a:r>
            <a:r>
              <a:rPr lang="pt-PT" sz="1600" u="none" dirty="0"/>
              <a:t> </a:t>
            </a:r>
            <a:r>
              <a:rPr lang="pt-PT" sz="1600" u="none" dirty="0" err="1"/>
              <a:t>from</a:t>
            </a:r>
            <a:r>
              <a:rPr lang="pt-PT" sz="1600" u="none" dirty="0"/>
              <a:t> </a:t>
            </a:r>
            <a:r>
              <a:rPr lang="pt-PT" sz="1600" u="none" dirty="0" err="1"/>
              <a:t>Soulié-Fogelman</a:t>
            </a:r>
            <a:r>
              <a:rPr lang="pt-PT" sz="1600" u="none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73D6B7-6E07-E344-A2C9-2E36DE17E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53B4D-A42C-2544-BAF3-669C92E7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70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EED89-B936-564C-9D23-6D172C38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coolest </a:t>
            </a:r>
            <a:r>
              <a:rPr lang="en-US" dirty="0" err="1"/>
              <a:t>metalearning</a:t>
            </a:r>
            <a:r>
              <a:rPr lang="en-US" dirty="0"/>
              <a:t> ever (2/2): </a:t>
            </a:r>
            <a:br>
              <a:rPr lang="en-US" dirty="0"/>
            </a:br>
            <a:r>
              <a:rPr lang="en-US" dirty="0"/>
              <a:t>dataset </a:t>
            </a:r>
            <a:r>
              <a:rPr lang="en-US" dirty="0" err="1"/>
              <a:t>characterisation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9DEDF-2588-0041-816C-F63A65005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BD122-F622-EC4F-AE22-EE873EBC7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96719CF-C907-9B44-B7DA-B3AE7910A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37" y="1745394"/>
            <a:ext cx="7193585" cy="168360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5FD8CE2-62FB-8442-BA01-86A4C624BF3E}"/>
              </a:ext>
            </a:extLst>
          </p:cNvPr>
          <p:cNvGrpSpPr/>
          <p:nvPr/>
        </p:nvGrpSpPr>
        <p:grpSpPr>
          <a:xfrm>
            <a:off x="1194957" y="1594949"/>
            <a:ext cx="6725549" cy="4188620"/>
            <a:chOff x="1194957" y="1594949"/>
            <a:chExt cx="6725549" cy="418862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0077BF8-2403-9548-BD6F-EFBA6B8ED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331" y="4505352"/>
              <a:ext cx="6491337" cy="1278217"/>
            </a:xfrm>
            <a:prstGeom prst="rect">
              <a:avLst/>
            </a:prstGeom>
          </p:spPr>
        </p:pic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EDC19A19-A7B0-A949-9AD0-C160E3691D29}"/>
                </a:ext>
              </a:extLst>
            </p:cNvPr>
            <p:cNvSpPr/>
            <p:nvPr/>
          </p:nvSpPr>
          <p:spPr>
            <a:xfrm>
              <a:off x="1194957" y="5104467"/>
              <a:ext cx="6725549" cy="317168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&quot;No&quot; Symbol 40">
              <a:extLst>
                <a:ext uri="{FF2B5EF4-FFF2-40B4-BE49-F238E27FC236}">
                  <a16:creationId xmlns:a16="http://schemas.microsoft.com/office/drawing/2014/main" id="{3E5682A2-EEFA-304C-986C-EC64121291D6}"/>
                </a:ext>
              </a:extLst>
            </p:cNvPr>
            <p:cNvSpPr/>
            <p:nvPr/>
          </p:nvSpPr>
          <p:spPr>
            <a:xfrm>
              <a:off x="3374265" y="1594949"/>
              <a:ext cx="2240924" cy="2147912"/>
            </a:xfrm>
            <a:prstGeom prst="noSmoking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Down Arrow 41">
              <a:extLst>
                <a:ext uri="{FF2B5EF4-FFF2-40B4-BE49-F238E27FC236}">
                  <a16:creationId xmlns:a16="http://schemas.microsoft.com/office/drawing/2014/main" id="{838FD267-307B-BB45-8F69-8B973A51AB68}"/>
                </a:ext>
              </a:extLst>
            </p:cNvPr>
            <p:cNvSpPr/>
            <p:nvPr/>
          </p:nvSpPr>
          <p:spPr>
            <a:xfrm>
              <a:off x="2985067" y="3893306"/>
              <a:ext cx="3173865" cy="566792"/>
            </a:xfrm>
            <a:prstGeom prst="down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meta-data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844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EED89-B936-564C-9D23-6D172C38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coolest </a:t>
            </a:r>
            <a:r>
              <a:rPr lang="en-US" dirty="0" err="1"/>
              <a:t>metalearning</a:t>
            </a:r>
            <a:r>
              <a:rPr lang="en-US" dirty="0"/>
              <a:t> ever (2/2): </a:t>
            </a:r>
            <a:br>
              <a:rPr lang="en-US" dirty="0"/>
            </a:br>
            <a:r>
              <a:rPr lang="en-US" dirty="0"/>
              <a:t>dataset embeddings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9DEDF-2588-0041-816C-F63A65005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BD122-F622-EC4F-AE22-EE873EBC7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9C6FEA-EE7F-4E41-AACF-7299EFDA87B4}"/>
              </a:ext>
            </a:extLst>
          </p:cNvPr>
          <p:cNvSpPr/>
          <p:nvPr/>
        </p:nvSpPr>
        <p:spPr>
          <a:xfrm>
            <a:off x="0" y="6396335"/>
            <a:ext cx="3261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Cunha, T., Soares, C., &amp; Carvalho, A.C. (2018). cf2vec: Collaborative Filtering algorithm selection using graph distributed representations.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arxiv.org</a:t>
            </a:r>
            <a:r>
              <a:rPr lang="en-US" sz="800" dirty="0"/>
              <a:t>/abs/1809.06120v1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7998F7-4508-2141-ABB1-EC3D7C374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53" y="1860939"/>
            <a:ext cx="4933158" cy="1751271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65D443C-C99E-9F48-9C0E-BBBFDE47FBDA}"/>
              </a:ext>
            </a:extLst>
          </p:cNvPr>
          <p:cNvSpPr/>
          <p:nvPr/>
        </p:nvSpPr>
        <p:spPr>
          <a:xfrm>
            <a:off x="2562447" y="2736574"/>
            <a:ext cx="520995" cy="4359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A0AB84-95FE-DD46-A4CA-0D1F7B5114AE}"/>
              </a:ext>
            </a:extLst>
          </p:cNvPr>
          <p:cNvGrpSpPr/>
          <p:nvPr/>
        </p:nvGrpSpPr>
        <p:grpSpPr>
          <a:xfrm>
            <a:off x="4439151" y="3216619"/>
            <a:ext cx="4305300" cy="3079026"/>
            <a:chOff x="4439151" y="3216619"/>
            <a:chExt cx="4305300" cy="30790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46694D-4B8B-874E-BBF7-3A6BD06AD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9151" y="3501645"/>
              <a:ext cx="4305300" cy="2794000"/>
            </a:xfrm>
            <a:prstGeom prst="rect">
              <a:avLst/>
            </a:prstGeom>
          </p:spPr>
        </p:pic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BFF43026-6176-0E4F-B8BE-A179AF1338B4}"/>
                </a:ext>
              </a:extLst>
            </p:cNvPr>
            <p:cNvSpPr/>
            <p:nvPr/>
          </p:nvSpPr>
          <p:spPr>
            <a:xfrm rot="2773393">
              <a:off x="5360082" y="3283678"/>
              <a:ext cx="570052" cy="43593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C2DECF-C81A-F043-92D7-0C8435A97BF7}"/>
              </a:ext>
            </a:extLst>
          </p:cNvPr>
          <p:cNvGrpSpPr/>
          <p:nvPr/>
        </p:nvGrpSpPr>
        <p:grpSpPr>
          <a:xfrm>
            <a:off x="428973" y="1974103"/>
            <a:ext cx="6581427" cy="3647971"/>
            <a:chOff x="428973" y="1601961"/>
            <a:chExt cx="6581427" cy="364797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9D847EB-8B26-AC4B-B3EB-E7A2A5D958F9}"/>
                </a:ext>
              </a:extLst>
            </p:cNvPr>
            <p:cNvSpPr/>
            <p:nvPr/>
          </p:nvSpPr>
          <p:spPr>
            <a:xfrm>
              <a:off x="428973" y="1601961"/>
              <a:ext cx="2356709" cy="20520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37F65E2-D47E-3D48-AEEF-CE1E5D358545}"/>
                </a:ext>
              </a:extLst>
            </p:cNvPr>
            <p:cNvSpPr/>
            <p:nvPr/>
          </p:nvSpPr>
          <p:spPr>
            <a:xfrm>
              <a:off x="6069223" y="3654045"/>
              <a:ext cx="941177" cy="159588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4995C1CC-0F66-8F48-8FA6-7A875A93F0BE}"/>
                </a:ext>
              </a:extLst>
            </p:cNvPr>
            <p:cNvSpPr/>
            <p:nvPr/>
          </p:nvSpPr>
          <p:spPr>
            <a:xfrm rot="725875">
              <a:off x="2791010" y="3416514"/>
              <a:ext cx="3282355" cy="435934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310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412E-177B-7C46-BDD6-B90571848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what is fundamentally wrong?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0B8760-EDBF-5342-A1C1-86611F73F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114" y="1600200"/>
            <a:ext cx="6157772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F4415-B9D1-2541-9BB0-9A1C5FE86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8E0C3-D712-D142-9671-452EBAF69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B75A5F-E050-BD42-A9CF-B1942CA09BD7}"/>
              </a:ext>
            </a:extLst>
          </p:cNvPr>
          <p:cNvSpPr/>
          <p:nvPr/>
        </p:nvSpPr>
        <p:spPr>
          <a:xfrm>
            <a:off x="0" y="6457890"/>
            <a:ext cx="32297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datamodelprototype.wordpress.com</a:t>
            </a:r>
            <a:r>
              <a:rPr lang="en-US" sz="1000" dirty="0"/>
              <a:t>/2013/10/25/how-to-import-and-export-files-in-</a:t>
            </a:r>
            <a:r>
              <a:rPr lang="en-US" sz="1000" dirty="0" err="1"/>
              <a:t>rapidminer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2437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F1C38-4CF2-0442-AE1D-BA9C484D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make it fundamentally right?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9E5DDB-7120-0C4E-B345-3E19DD761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CREATE TABLE </a:t>
            </a:r>
            <a:r>
              <a:rPr lang="en-US" dirty="0" err="1"/>
              <a:t>LoanRequest</a:t>
            </a:r>
            <a:r>
              <a:rPr lang="en-US" dirty="0"/>
              <a:t> (</a:t>
            </a:r>
          </a:p>
          <a:p>
            <a:pPr marL="0" indent="0">
              <a:buNone/>
            </a:pPr>
            <a:r>
              <a:rPr lang="en-US" dirty="0"/>
              <a:t>	ID INT PRIMARY KEY,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CustomerID</a:t>
            </a:r>
            <a:r>
              <a:rPr lang="en-US" dirty="0"/>
              <a:t> INT REFERENCES Customer(ID) NOT NULL,</a:t>
            </a:r>
          </a:p>
          <a:p>
            <a:pPr marL="0" indent="0">
              <a:buNone/>
            </a:pPr>
            <a:r>
              <a:rPr lang="en-US" dirty="0"/>
              <a:t>    Value INT,</a:t>
            </a:r>
          </a:p>
          <a:p>
            <a:pPr marL="0" indent="0">
              <a:buNone/>
            </a:pPr>
            <a:r>
              <a:rPr lang="en-US" dirty="0"/>
              <a:t>    Default ENUM(‘</a:t>
            </a:r>
            <a:r>
              <a:rPr lang="en-US" dirty="0" err="1"/>
              <a:t>y’,’n</a:t>
            </a:r>
            <a:r>
              <a:rPr lang="en-US" dirty="0"/>
              <a:t>’) </a:t>
            </a:r>
            <a:r>
              <a:rPr lang="en-US" b="1" dirty="0">
                <a:solidFill>
                  <a:srgbClr val="FF0000"/>
                </a:solidFill>
              </a:rPr>
              <a:t>TARGET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 ID, </a:t>
            </a:r>
            <a:r>
              <a:rPr lang="en-US" b="1" dirty="0">
                <a:solidFill>
                  <a:srgbClr val="FF0000"/>
                </a:solidFill>
              </a:rPr>
              <a:t>PREDICT</a:t>
            </a:r>
            <a:r>
              <a:rPr lang="en-US" dirty="0"/>
              <a:t>(Default) FROM </a:t>
            </a:r>
            <a:r>
              <a:rPr lang="en-US" dirty="0" err="1"/>
              <a:t>LoanRequest</a:t>
            </a:r>
            <a:r>
              <a:rPr lang="en-US" dirty="0"/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93EA2-9DB5-2B4C-9295-6DB5D77EF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77B7C-76F4-F445-9BE8-EF2AF5855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829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5D2B7-48EC-3D4F-BDAC-D5F5B6F6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way to a (real) empirical science of machine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E2330-E7AF-ED4E-8077-FCEA7BB5FB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metalearning</a:t>
            </a:r>
            <a:r>
              <a:rPr lang="en-US" dirty="0"/>
              <a:t> to understand the behavior of algorithms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when to do resampling in unbalanced datasets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03FBD6-D37E-D145-AAF2-18BB9CA96644}"/>
              </a:ext>
            </a:extLst>
          </p:cNvPr>
          <p:cNvSpPr/>
          <p:nvPr/>
        </p:nvSpPr>
        <p:spPr>
          <a:xfrm>
            <a:off x="4154359" y="6335630"/>
            <a:ext cx="502628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25" dirty="0"/>
              <a:t>Costa, Santos, Soares &amp; Abreu. A Meta-Analysis on the Recommendation of Imbalance Strategies </a:t>
            </a:r>
            <a:r>
              <a:rPr lang="en-US" sz="825" i="1" dirty="0"/>
              <a:t>(submitted)</a:t>
            </a:r>
            <a:endParaRPr lang="en-US" sz="825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9E767F-A893-EC4B-9054-2D5C3640CE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60528" y="1600200"/>
            <a:ext cx="3813944" cy="4525963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25B0C8D-D605-9049-8EC7-52E9E983F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EF2682D-7418-7244-BFD0-6974AC681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93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wrap-up</a:t>
            </a:r>
            <a:endParaRPr lang="pt-P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470025"/>
            <a:ext cx="5080000" cy="5387975"/>
          </a:xfrm>
        </p:spPr>
        <p:txBody>
          <a:bodyPr>
            <a:normAutofit/>
          </a:bodyPr>
          <a:lstStyle/>
          <a:p>
            <a:r>
              <a:rPr lang="en-US" sz="2400" dirty="0"/>
              <a:t>model management</a:t>
            </a:r>
          </a:p>
          <a:p>
            <a:pPr lvl="1"/>
            <a:r>
              <a:rPr lang="en-US" sz="2000" dirty="0"/>
              <a:t>exciting field</a:t>
            </a:r>
          </a:p>
          <a:p>
            <a:pPr lvl="2"/>
            <a:r>
              <a:rPr lang="en-US" sz="1600" dirty="0"/>
              <a:t>e.g. </a:t>
            </a:r>
            <a:r>
              <a:rPr lang="en-US" sz="1600" dirty="0" err="1"/>
              <a:t>autoML</a:t>
            </a:r>
            <a:r>
              <a:rPr lang="en-US" sz="1600" dirty="0"/>
              <a:t> (http://</a:t>
            </a:r>
            <a:r>
              <a:rPr lang="en-US" sz="1600" dirty="0" err="1"/>
              <a:t>www.automl.org</a:t>
            </a:r>
            <a:r>
              <a:rPr lang="en-US" sz="1600" dirty="0"/>
              <a:t>/)</a:t>
            </a:r>
          </a:p>
          <a:p>
            <a:pPr lvl="1"/>
            <a:r>
              <a:rPr lang="en-US" sz="2000" dirty="0"/>
              <a:t>new challenges</a:t>
            </a:r>
          </a:p>
          <a:p>
            <a:pPr lvl="2"/>
            <a:endParaRPr lang="en-US" sz="1600" dirty="0"/>
          </a:p>
          <a:p>
            <a:pPr lvl="1"/>
            <a:endParaRPr lang="en-US" sz="2000" dirty="0"/>
          </a:p>
          <a:p>
            <a:r>
              <a:rPr lang="en-US" sz="2400" dirty="0"/>
              <a:t>do not forget the basic issues</a:t>
            </a:r>
          </a:p>
          <a:p>
            <a:pPr lvl="1"/>
            <a:r>
              <a:rPr lang="en-US" sz="2000" dirty="0"/>
              <a:t>… not all of them, at least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learn from other areas</a:t>
            </a:r>
          </a:p>
          <a:p>
            <a:pPr lvl="1"/>
            <a:r>
              <a:rPr lang="en-US" sz="2000" dirty="0"/>
              <a:t>e.g., algorithm portfolios</a:t>
            </a:r>
          </a:p>
        </p:txBody>
      </p:sp>
      <p:pic>
        <p:nvPicPr>
          <p:cNvPr id="57" name="Content Placeholder 3"/>
          <p:cNvPicPr>
            <a:picLocks noChangeAspect="1"/>
          </p:cNvPicPr>
          <p:nvPr/>
        </p:nvPicPr>
        <p:blipFill>
          <a:blip r:embed="rId3"/>
          <a:srcRect l="1799" r="1799"/>
          <a:stretch>
            <a:fillRect/>
          </a:stretch>
        </p:blipFill>
        <p:spPr bwMode="auto">
          <a:xfrm>
            <a:off x="5098716" y="2818400"/>
            <a:ext cx="3838188" cy="226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1"/>
          <p:cNvSpPr/>
          <p:nvPr/>
        </p:nvSpPr>
        <p:spPr>
          <a:xfrm>
            <a:off x="267369" y="6027003"/>
            <a:ext cx="3823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Smith-Miles. Cross-disciplinary perspectives on meta-learning for algorithm selection. ACM </a:t>
            </a:r>
            <a:r>
              <a:rPr lang="en-US" sz="800" dirty="0" err="1"/>
              <a:t>Comput</a:t>
            </a:r>
            <a:r>
              <a:rPr lang="en-US" sz="800" dirty="0"/>
              <a:t>. </a:t>
            </a:r>
            <a:r>
              <a:rPr lang="en-US" sz="800" dirty="0" err="1"/>
              <a:t>Surv</a:t>
            </a:r>
            <a:r>
              <a:rPr lang="en-US" sz="800" dirty="0"/>
              <a:t>. 2008;41(1):1-25</a:t>
            </a:r>
          </a:p>
          <a:p>
            <a:endParaRPr lang="en-US" sz="800" dirty="0"/>
          </a:p>
          <a:p>
            <a:r>
              <a:rPr lang="en-US" sz="800" dirty="0" err="1"/>
              <a:t>Kotthoff</a:t>
            </a:r>
            <a:r>
              <a:rPr lang="en-US" sz="800" dirty="0"/>
              <a:t>, Algorithm Selection for Combinatorial Search Problems: A Survey</a:t>
            </a:r>
            <a:br>
              <a:rPr lang="en-US" sz="800" dirty="0"/>
            </a:br>
            <a:r>
              <a:rPr lang="en-US" sz="800" dirty="0"/>
              <a:t>AI Magazine, 2014 </a:t>
            </a:r>
          </a:p>
          <a:p>
            <a:endParaRPr lang="en-US" sz="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4AD1C-0233-1A4B-A206-8AC24B6CD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78A97-8A3C-C04B-B592-918621E9B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69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acknowledgements</a:t>
            </a:r>
            <a:endParaRPr lang="pt-PT" dirty="0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381000" indent="-381000"/>
            <a:r>
              <a:rPr lang="en-GB" dirty="0"/>
              <a:t>Supervisors: P. </a:t>
            </a:r>
            <a:r>
              <a:rPr lang="en-GB" dirty="0" err="1"/>
              <a:t>Brazdil</a:t>
            </a:r>
            <a:r>
              <a:rPr lang="en-GB" dirty="0"/>
              <a:t> (UP), J.P. Costa (UP)</a:t>
            </a:r>
          </a:p>
          <a:p>
            <a:pPr marL="381000" indent="-381000"/>
            <a:r>
              <a:rPr lang="en-GB" dirty="0"/>
              <a:t>Colleagues: METAL project, A. </a:t>
            </a:r>
            <a:r>
              <a:rPr lang="en-GB" dirty="0" err="1"/>
              <a:t>Carvalho</a:t>
            </a:r>
            <a:r>
              <a:rPr lang="en-GB" dirty="0"/>
              <a:t> (USP), R. </a:t>
            </a:r>
            <a:r>
              <a:rPr lang="en-GB" dirty="0" err="1"/>
              <a:t>Prudêncio</a:t>
            </a:r>
            <a:r>
              <a:rPr lang="en-GB" dirty="0"/>
              <a:t> (UFPE), C. Giraud-Carrier (BYU), R. </a:t>
            </a:r>
            <a:r>
              <a:rPr lang="en-GB" dirty="0" err="1"/>
              <a:t>Vilalta</a:t>
            </a:r>
            <a:r>
              <a:rPr lang="en-GB" dirty="0"/>
              <a:t> (UT), P. </a:t>
            </a:r>
            <a:r>
              <a:rPr lang="en-GB" dirty="0" err="1"/>
              <a:t>Flach</a:t>
            </a:r>
            <a:r>
              <a:rPr lang="en-GB" dirty="0"/>
              <a:t> (UB), H. Ferreira (UP)</a:t>
            </a:r>
          </a:p>
          <a:p>
            <a:pPr marL="381000" indent="-381000"/>
            <a:r>
              <a:rPr lang="en-GB" dirty="0"/>
              <a:t>Students: P. Abreu (UP), C. Félix (UP), C. Gomes (UP), F. Pinto (UP), M. </a:t>
            </a:r>
            <a:r>
              <a:rPr lang="en-GB" dirty="0" err="1"/>
              <a:t>Nozari</a:t>
            </a:r>
            <a:r>
              <a:rPr lang="en-GB" dirty="0"/>
              <a:t> (UP), T. Cunha (UP), T. Gomes (UFPE), J. Kanda (USP), T. Lucas (UFPE), P. Miranda (UFPE), E. </a:t>
            </a:r>
            <a:r>
              <a:rPr lang="en-GB" dirty="0" err="1"/>
              <a:t>Partodikromo</a:t>
            </a:r>
            <a:r>
              <a:rPr lang="en-GB" dirty="0"/>
              <a:t> (UL), F. Pinto (UP), C. </a:t>
            </a:r>
            <a:r>
              <a:rPr lang="en-GB" dirty="0" err="1"/>
              <a:t>Rebelo</a:t>
            </a:r>
            <a:r>
              <a:rPr lang="en-GB" dirty="0"/>
              <a:t> (UP), A. Rossi (USP), B. Souza (USP)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74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“</a:t>
            </a:r>
            <a:r>
              <a:rPr lang="en-GB"/>
              <a:t>THE</a:t>
            </a:r>
            <a:r>
              <a:rPr lang="pt-PT"/>
              <a:t>” </a:t>
            </a:r>
            <a:r>
              <a:rPr lang="en-GB"/>
              <a:t>Book</a:t>
            </a:r>
            <a:endParaRPr lang="pt-PT"/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470025"/>
            <a:ext cx="5295900" cy="5387975"/>
          </a:xfrm>
        </p:spPr>
        <p:txBody>
          <a:bodyPr/>
          <a:lstStyle/>
          <a:p>
            <a:pPr>
              <a:buFontTx/>
              <a:buNone/>
            </a:pPr>
            <a:r>
              <a:rPr lang="pt-PT" sz="3200" b="1" dirty="0" err="1">
                <a:solidFill>
                  <a:srgbClr val="FF0000"/>
                </a:solidFill>
              </a:rPr>
              <a:t>Metalearning</a:t>
            </a:r>
            <a:r>
              <a:rPr lang="pt-PT" sz="3200" b="1" dirty="0">
                <a:solidFill>
                  <a:srgbClr val="FF0000"/>
                </a:solidFill>
              </a:rPr>
              <a:t> – </a:t>
            </a:r>
            <a:r>
              <a:rPr lang="pt-PT" sz="3200" b="1" dirty="0" err="1">
                <a:solidFill>
                  <a:srgbClr val="FF0000"/>
                </a:solidFill>
              </a:rPr>
              <a:t>Applications</a:t>
            </a:r>
            <a:r>
              <a:rPr lang="pt-PT" sz="3200" b="1" dirty="0">
                <a:solidFill>
                  <a:srgbClr val="FF0000"/>
                </a:solidFill>
              </a:rPr>
              <a:t> to Data </a:t>
            </a:r>
            <a:r>
              <a:rPr lang="pt-PT" sz="3200" b="1" dirty="0" err="1">
                <a:solidFill>
                  <a:srgbClr val="FF0000"/>
                </a:solidFill>
              </a:rPr>
              <a:t>Mining</a:t>
            </a:r>
            <a:endParaRPr lang="pt-PT" sz="3200" b="1" dirty="0">
              <a:solidFill>
                <a:srgbClr val="FF0000"/>
              </a:solidFill>
            </a:endParaRPr>
          </a:p>
          <a:p>
            <a:pPr>
              <a:buFontTx/>
              <a:buNone/>
            </a:pPr>
            <a:r>
              <a:rPr lang="pt-PT" dirty="0" err="1"/>
              <a:t>Pavel</a:t>
            </a:r>
            <a:r>
              <a:rPr lang="pt-PT" dirty="0"/>
              <a:t> </a:t>
            </a:r>
            <a:r>
              <a:rPr lang="pt-PT" dirty="0" err="1"/>
              <a:t>Brazdil</a:t>
            </a:r>
            <a:endParaRPr lang="pt-PT" dirty="0"/>
          </a:p>
          <a:p>
            <a:pPr>
              <a:buFontTx/>
              <a:buNone/>
            </a:pPr>
            <a:r>
              <a:rPr lang="pt-PT" dirty="0" err="1"/>
              <a:t>Christophe</a:t>
            </a:r>
            <a:r>
              <a:rPr lang="pt-PT" dirty="0"/>
              <a:t> </a:t>
            </a:r>
            <a:r>
              <a:rPr lang="pt-PT" dirty="0" err="1"/>
              <a:t>Giraud-Carrier</a:t>
            </a:r>
            <a:endParaRPr lang="pt-PT" dirty="0"/>
          </a:p>
          <a:p>
            <a:pPr>
              <a:buFontTx/>
              <a:buNone/>
            </a:pPr>
            <a:r>
              <a:rPr lang="pt-PT" dirty="0"/>
              <a:t>Carlos Soares</a:t>
            </a:r>
          </a:p>
          <a:p>
            <a:pPr>
              <a:buFontTx/>
              <a:buNone/>
            </a:pPr>
            <a:r>
              <a:rPr lang="pt-PT" dirty="0"/>
              <a:t>Ricardo </a:t>
            </a:r>
            <a:r>
              <a:rPr lang="pt-PT" dirty="0" err="1"/>
              <a:t>Vilalta</a:t>
            </a:r>
            <a:endParaRPr lang="en-GB" dirty="0"/>
          </a:p>
          <a:p>
            <a:pPr>
              <a:buFontTx/>
              <a:buNone/>
            </a:pPr>
            <a:endParaRPr lang="en-GB" dirty="0"/>
          </a:p>
          <a:p>
            <a:pPr>
              <a:buFontTx/>
              <a:buNone/>
            </a:pPr>
            <a:endParaRPr lang="en-GB" dirty="0"/>
          </a:p>
          <a:p>
            <a:pPr>
              <a:buFontTx/>
              <a:buNone/>
            </a:pPr>
            <a:endParaRPr lang="en-GB" sz="1200" dirty="0"/>
          </a:p>
          <a:p>
            <a:pPr>
              <a:buFontTx/>
              <a:buNone/>
            </a:pPr>
            <a:r>
              <a:rPr lang="en-GB" sz="1200" dirty="0"/>
              <a:t>http://www.springer.com/computer/artificial/book/978-3-540-73262-4</a:t>
            </a:r>
            <a:endParaRPr lang="pt-PT" sz="1200" dirty="0"/>
          </a:p>
        </p:txBody>
      </p:sp>
      <p:pic>
        <p:nvPicPr>
          <p:cNvPr id="201732" name="Picture 4"/>
          <p:cNvPicPr>
            <a:picLocks noChangeAspect="1" noChangeArrowheads="1"/>
          </p:cNvPicPr>
          <p:nvPr/>
        </p:nvPicPr>
        <p:blipFill>
          <a:blip r:embed="rId2"/>
          <a:srcRect r="407"/>
          <a:stretch>
            <a:fillRect/>
          </a:stretch>
        </p:blipFill>
        <p:spPr bwMode="auto">
          <a:xfrm>
            <a:off x="5430838" y="1500188"/>
            <a:ext cx="3506787" cy="517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04775-F5C8-9249-8E30-8C829864CF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9909" y="6492875"/>
            <a:ext cx="44638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D18FB-F2CF-D948-8786-AE7BF2A4EA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CF91DC-9B2A-DA46-8614-FC490D3FF29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51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892DA-0AE4-A742-A56B-9CD1002F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another book</a:t>
            </a:r>
            <a:br>
              <a:rPr lang="en-US" dirty="0"/>
            </a:br>
            <a:r>
              <a:rPr lang="en-US" dirty="0"/>
              <a:t>(not so interesting… ;-) 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EE2470-D7F0-6C4E-9361-14E9F7109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509" y="1600200"/>
            <a:ext cx="6254982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E0FEB-4CB2-344E-8022-FD9B48903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8E666-B9A2-BE4C-958B-AE72F60C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6391B0-215D-F248-AD83-588E88E64D3A}"/>
              </a:ext>
            </a:extLst>
          </p:cNvPr>
          <p:cNvSpPr/>
          <p:nvPr/>
        </p:nvSpPr>
        <p:spPr>
          <a:xfrm>
            <a:off x="0" y="6611779"/>
            <a:ext cx="18293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www.automl.org</a:t>
            </a:r>
            <a:r>
              <a:rPr lang="en-US" sz="1000" dirty="0"/>
              <a:t>/book/</a:t>
            </a:r>
          </a:p>
        </p:txBody>
      </p:sp>
    </p:spTree>
    <p:extLst>
      <p:ext uri="{BB962C8B-B14F-4D97-AF65-F5344CB8AC3E}">
        <p14:creationId xmlns:p14="http://schemas.microsoft.com/office/powerpoint/2010/main" val="323291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+ lots of models</a:t>
            </a:r>
            <a:endParaRPr lang="pt-PT" dirty="0"/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PT" dirty="0"/>
              <a:t>more </a:t>
            </a:r>
            <a:r>
              <a:rPr lang="pt-PT" dirty="0" err="1"/>
              <a:t>specific</a:t>
            </a:r>
            <a:r>
              <a:rPr lang="pt-PT" dirty="0"/>
              <a:t> </a:t>
            </a:r>
            <a:r>
              <a:rPr lang="pt-PT" dirty="0" err="1"/>
              <a:t>knowledge</a:t>
            </a:r>
            <a:endParaRPr lang="pt-PT" dirty="0"/>
          </a:p>
          <a:p>
            <a:endParaRPr lang="pt-PT" dirty="0"/>
          </a:p>
          <a:p>
            <a:r>
              <a:rPr lang="pt-PT" dirty="0"/>
              <a:t>...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, </a:t>
            </a:r>
            <a:r>
              <a:rPr lang="pt-PT" dirty="0" err="1"/>
              <a:t>models</a:t>
            </a:r>
            <a:r>
              <a:rPr lang="pt-PT" dirty="0"/>
              <a:t> for </a:t>
            </a:r>
            <a:r>
              <a:rPr lang="pt-PT" dirty="0" err="1"/>
              <a:t>smaller</a:t>
            </a:r>
            <a:r>
              <a:rPr lang="pt-PT" dirty="0"/>
              <a:t> </a:t>
            </a:r>
            <a:r>
              <a:rPr lang="pt-PT" dirty="0" err="1"/>
              <a:t>subsets</a:t>
            </a:r>
            <a:endParaRPr lang="pt-PT" dirty="0"/>
          </a:p>
          <a:p>
            <a:pPr lvl="1"/>
            <a:r>
              <a:rPr lang="pt-PT" dirty="0"/>
              <a:t>e.g. [</a:t>
            </a:r>
            <a:r>
              <a:rPr lang="pt-PT" dirty="0" err="1"/>
              <a:t>Fogelman</a:t>
            </a:r>
            <a:r>
              <a:rPr lang="pt-PT" dirty="0"/>
              <a:t> 06] </a:t>
            </a:r>
          </a:p>
          <a:p>
            <a:pPr lvl="2"/>
            <a:r>
              <a:rPr lang="pt-PT" dirty="0"/>
              <a:t>“</a:t>
            </a:r>
            <a:r>
              <a:rPr lang="pt-PT" dirty="0" err="1"/>
              <a:t>broadband</a:t>
            </a:r>
            <a:r>
              <a:rPr lang="pt-PT" dirty="0"/>
              <a:t> </a:t>
            </a:r>
            <a:r>
              <a:rPr lang="pt-PT" dirty="0" err="1"/>
              <a:t>communications</a:t>
            </a:r>
            <a:r>
              <a:rPr lang="pt-PT" dirty="0"/>
              <a:t> </a:t>
            </a:r>
            <a:r>
              <a:rPr lang="pt-PT" dirty="0" err="1"/>
              <a:t>company</a:t>
            </a:r>
            <a:r>
              <a:rPr lang="pt-PT" dirty="0"/>
              <a:t> </a:t>
            </a:r>
            <a:r>
              <a:rPr lang="pt-PT" dirty="0" err="1"/>
              <a:t>moved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5 cross-</a:t>
            </a:r>
            <a:r>
              <a:rPr lang="pt-PT" dirty="0" err="1"/>
              <a:t>sell</a:t>
            </a:r>
            <a:r>
              <a:rPr lang="pt-PT" dirty="0"/>
              <a:t> </a:t>
            </a:r>
            <a:r>
              <a:rPr lang="pt-PT" dirty="0" err="1"/>
              <a:t>models</a:t>
            </a:r>
            <a:r>
              <a:rPr lang="pt-PT" dirty="0"/>
              <a:t> per </a:t>
            </a:r>
            <a:r>
              <a:rPr lang="pt-PT" dirty="0" err="1"/>
              <a:t>year</a:t>
            </a:r>
            <a:r>
              <a:rPr lang="pt-PT" dirty="0"/>
              <a:t> to 1600;</a:t>
            </a:r>
          </a:p>
          <a:p>
            <a:pPr lvl="2"/>
            <a:r>
              <a:rPr lang="pt-PT" dirty="0"/>
              <a:t>A wireless </a:t>
            </a:r>
            <a:r>
              <a:rPr lang="pt-PT" dirty="0" err="1"/>
              <a:t>communications</a:t>
            </a:r>
            <a:r>
              <a:rPr lang="pt-PT" dirty="0"/>
              <a:t> </a:t>
            </a:r>
            <a:r>
              <a:rPr lang="pt-PT" dirty="0" err="1"/>
              <a:t>company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produces</a:t>
            </a:r>
            <a:r>
              <a:rPr lang="pt-PT" dirty="0"/>
              <a:t> 700 CRM </a:t>
            </a:r>
            <a:r>
              <a:rPr lang="pt-PT" dirty="0" err="1"/>
              <a:t>models</a:t>
            </a:r>
            <a:r>
              <a:rPr lang="pt-PT" dirty="0"/>
              <a:t> per </a:t>
            </a:r>
            <a:r>
              <a:rPr lang="pt-PT" dirty="0" err="1"/>
              <a:t>year</a:t>
            </a:r>
            <a:r>
              <a:rPr lang="pt-PT" dirty="0"/>
              <a:t>;”</a:t>
            </a:r>
          </a:p>
          <a:p>
            <a:pPr lvl="2"/>
            <a:endParaRPr lang="pt-PT" dirty="0"/>
          </a:p>
          <a:p>
            <a:r>
              <a:rPr lang="pt-PT" dirty="0"/>
              <a:t>... </a:t>
            </a:r>
            <a:r>
              <a:rPr lang="pt-PT" dirty="0" err="1"/>
              <a:t>eventually</a:t>
            </a:r>
            <a:r>
              <a:rPr lang="pt-PT" dirty="0"/>
              <a:t>, individual </a:t>
            </a:r>
            <a:r>
              <a:rPr lang="pt-PT" dirty="0" err="1"/>
              <a:t>entities</a:t>
            </a:r>
            <a:endParaRPr lang="pt-PT" dirty="0"/>
          </a:p>
          <a:p>
            <a:pPr lvl="1"/>
            <a:r>
              <a:rPr lang="pt-PT" dirty="0"/>
              <a:t>e.g. a </a:t>
            </a:r>
            <a:r>
              <a:rPr lang="pt-PT" dirty="0" err="1"/>
              <a:t>recommendation</a:t>
            </a:r>
            <a:r>
              <a:rPr lang="pt-PT" dirty="0"/>
              <a:t> </a:t>
            </a:r>
            <a:r>
              <a:rPr lang="pt-PT" dirty="0" err="1"/>
              <a:t>model</a:t>
            </a:r>
            <a:r>
              <a:rPr lang="pt-PT" dirty="0"/>
              <a:t> for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customer</a:t>
            </a:r>
            <a:endParaRPr lang="pt-PT" dirty="0"/>
          </a:p>
          <a:p>
            <a:pPr lvl="1"/>
            <a:r>
              <a:rPr lang="pt-PT" dirty="0"/>
              <a:t>e.g. soft </a:t>
            </a:r>
            <a:r>
              <a:rPr lang="pt-PT" dirty="0" err="1"/>
              <a:t>sensors</a:t>
            </a:r>
            <a:endParaRPr lang="pt-PT" dirty="0"/>
          </a:p>
          <a:p>
            <a:pPr lvl="1"/>
            <a:r>
              <a:rPr lang="pt-PT" dirty="0"/>
              <a:t>e.g. </a:t>
            </a:r>
            <a:r>
              <a:rPr lang="pt-PT" dirty="0" err="1"/>
              <a:t>UPV’s</a:t>
            </a:r>
            <a:r>
              <a:rPr lang="pt-PT" dirty="0"/>
              <a:t> </a:t>
            </a:r>
            <a:r>
              <a:rPr lang="pt-PT" dirty="0" err="1"/>
              <a:t>project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large</a:t>
            </a:r>
            <a:r>
              <a:rPr lang="pt-PT" dirty="0"/>
              <a:t> </a:t>
            </a:r>
            <a:r>
              <a:rPr lang="pt-PT" dirty="0" err="1"/>
              <a:t>retail</a:t>
            </a:r>
            <a:r>
              <a:rPr lang="pt-PT" dirty="0"/>
              <a:t> </a:t>
            </a:r>
            <a:r>
              <a:rPr lang="pt-PT" dirty="0" err="1"/>
              <a:t>company</a:t>
            </a:r>
            <a:endParaRPr lang="pt-PT" dirty="0"/>
          </a:p>
          <a:p>
            <a:pPr lvl="2"/>
            <a:r>
              <a:rPr lang="pt-PT" dirty="0"/>
              <a:t>50 </a:t>
            </a:r>
            <a:r>
              <a:rPr lang="pt-PT" dirty="0" err="1"/>
              <a:t>million</a:t>
            </a:r>
            <a:r>
              <a:rPr lang="pt-PT" dirty="0"/>
              <a:t> </a:t>
            </a:r>
            <a:r>
              <a:rPr lang="pt-PT" dirty="0" err="1"/>
              <a:t>models</a:t>
            </a:r>
            <a:r>
              <a:rPr lang="pt-PT" dirty="0"/>
              <a:t> to </a:t>
            </a:r>
            <a:r>
              <a:rPr lang="pt-PT" dirty="0" err="1"/>
              <a:t>predict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sales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products</a:t>
            </a:r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884D5E-377B-E648-80FB-E0E03DBF9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91986-77F8-F949-B3B6-41814C39B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41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todo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world</a:t>
            </a:r>
            <a:r>
              <a:rPr lang="pt-PT" dirty="0"/>
              <a:t> </a:t>
            </a:r>
            <a:r>
              <a:rPr lang="pt-PT" dirty="0" err="1"/>
              <a:t>where</a:t>
            </a:r>
            <a:r>
              <a:rPr lang="pt-PT" dirty="0"/>
              <a:t> </a:t>
            </a:r>
            <a:r>
              <a:rPr lang="pt-PT" dirty="0" err="1"/>
              <a:t>automated</a:t>
            </a:r>
            <a:r>
              <a:rPr lang="pt-PT" dirty="0"/>
              <a:t> ml lives</a:t>
            </a:r>
          </a:p>
          <a:p>
            <a:pPr lvl="1"/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a </a:t>
            </a:r>
            <a:r>
              <a:rPr lang="pt-PT" dirty="0" err="1">
                <a:solidFill>
                  <a:schemeClr val="bg1">
                    <a:lumMod val="65000"/>
                  </a:schemeClr>
                </a:solidFill>
              </a:rPr>
              <a:t>world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PT" dirty="0" err="1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PT" b="1" dirty="0" err="1">
                <a:solidFill>
                  <a:schemeClr val="bg1">
                    <a:lumMod val="65000"/>
                  </a:schemeClr>
                </a:solidFill>
              </a:rPr>
              <a:t>many</a:t>
            </a:r>
            <a:r>
              <a:rPr lang="pt-PT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PT" b="1" dirty="0" err="1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pt-PT" b="1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pt-PT" dirty="0" err="1"/>
              <a:t>needs</a:t>
            </a:r>
            <a:r>
              <a:rPr lang="pt-PT" dirty="0"/>
              <a:t> </a:t>
            </a:r>
            <a:r>
              <a:rPr lang="pt-PT" b="1" dirty="0" err="1"/>
              <a:t>model</a:t>
            </a:r>
            <a:r>
              <a:rPr lang="pt-PT" b="1" dirty="0"/>
              <a:t> management</a:t>
            </a:r>
          </a:p>
          <a:p>
            <a:pPr lvl="1"/>
            <a:r>
              <a:rPr lang="pt-PT" b="1" dirty="0" err="1"/>
              <a:t>metalearning</a:t>
            </a:r>
            <a:r>
              <a:rPr lang="pt-PT" b="1" dirty="0"/>
              <a:t>/</a:t>
            </a:r>
            <a:r>
              <a:rPr lang="pt-PT" b="1" dirty="0" err="1"/>
              <a:t>automl</a:t>
            </a:r>
            <a:r>
              <a:rPr lang="pt-PT" b="1" dirty="0"/>
              <a:t> </a:t>
            </a:r>
            <a:r>
              <a:rPr lang="pt-PT" dirty="0"/>
              <a:t>can </a:t>
            </a:r>
            <a:r>
              <a:rPr lang="pt-PT" dirty="0" err="1"/>
              <a:t>help</a:t>
            </a:r>
            <a:endParaRPr lang="pt-PT" dirty="0"/>
          </a:p>
          <a:p>
            <a:pPr lvl="1"/>
            <a:r>
              <a:rPr lang="pt-PT" dirty="0" err="1"/>
              <a:t>but</a:t>
            </a:r>
            <a:r>
              <a:rPr lang="pt-PT" dirty="0"/>
              <a:t> </a:t>
            </a:r>
            <a:r>
              <a:rPr lang="pt-PT" b="1" dirty="0" err="1"/>
              <a:t>opportunities</a:t>
            </a:r>
            <a:r>
              <a:rPr lang="pt-PT" b="1" dirty="0"/>
              <a:t> </a:t>
            </a:r>
            <a:r>
              <a:rPr lang="pt-PT" b="1" dirty="0" err="1"/>
              <a:t>and</a:t>
            </a:r>
            <a:r>
              <a:rPr lang="pt-PT" b="1" dirty="0"/>
              <a:t> </a:t>
            </a:r>
            <a:r>
              <a:rPr lang="pt-PT" b="1" dirty="0" err="1"/>
              <a:t>challenges</a:t>
            </a:r>
            <a:r>
              <a:rPr lang="pt-PT" b="1" dirty="0"/>
              <a:t> </a:t>
            </a:r>
            <a:r>
              <a:rPr lang="pt-PT" dirty="0"/>
              <a:t>are </a:t>
            </a:r>
            <a:r>
              <a:rPr lang="pt-PT" dirty="0" err="1"/>
              <a:t>still</a:t>
            </a:r>
            <a:r>
              <a:rPr lang="pt-PT" dirty="0"/>
              <a:t> open</a:t>
            </a:r>
            <a:endParaRPr lang="pt-PT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4411C4-EFCE-BC49-821D-DB0D02CF3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494E4-6ACC-A04E-94E9-1732A104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55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extreme data </a:t>
            </a:r>
            <a:r>
              <a:rPr lang="pt-PT" dirty="0" err="1"/>
              <a:t>mining</a:t>
            </a:r>
            <a:endParaRPr lang="pt-PT" dirty="0"/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>
              <a:buFontTx/>
              <a:buNone/>
            </a:pPr>
            <a:r>
              <a:rPr lang="pt-PT" dirty="0" err="1"/>
              <a:t>lots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data</a:t>
            </a:r>
          </a:p>
          <a:p>
            <a:pPr algn="ctr">
              <a:buFontTx/>
              <a:buNone/>
            </a:pPr>
            <a:r>
              <a:rPr lang="pt-PT" dirty="0"/>
              <a:t>+</a:t>
            </a:r>
          </a:p>
          <a:p>
            <a:pPr algn="ctr">
              <a:buFontTx/>
              <a:buNone/>
            </a:pPr>
            <a:r>
              <a:rPr lang="pt-PT" dirty="0" err="1"/>
              <a:t>lots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detail</a:t>
            </a:r>
            <a:endParaRPr lang="pt-PT" dirty="0"/>
          </a:p>
          <a:p>
            <a:pPr algn="ctr">
              <a:buFontTx/>
              <a:buNone/>
            </a:pPr>
            <a:r>
              <a:rPr lang="pt-PT" dirty="0"/>
              <a:t>+</a:t>
            </a:r>
          </a:p>
          <a:p>
            <a:pPr algn="ctr">
              <a:buFontTx/>
              <a:buNone/>
            </a:pPr>
            <a:r>
              <a:rPr lang="pt-PT" dirty="0" err="1"/>
              <a:t>lots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problems</a:t>
            </a:r>
            <a:endParaRPr lang="pt-PT" dirty="0"/>
          </a:p>
          <a:p>
            <a:pPr algn="ctr">
              <a:buFontTx/>
              <a:buNone/>
            </a:pPr>
            <a:r>
              <a:rPr lang="pt-PT" dirty="0"/>
              <a:t>+</a:t>
            </a:r>
          </a:p>
          <a:p>
            <a:pPr algn="ctr">
              <a:buFontTx/>
              <a:buNone/>
            </a:pPr>
            <a:r>
              <a:rPr lang="pt-PT" dirty="0" err="1"/>
              <a:t>lots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models</a:t>
            </a:r>
            <a:endParaRPr lang="pt-PT" dirty="0"/>
          </a:p>
          <a:p>
            <a:pPr algn="ctr">
              <a:buFontTx/>
              <a:buNone/>
            </a:pPr>
            <a:r>
              <a:rPr lang="pt-PT" dirty="0"/>
              <a:t>=</a:t>
            </a:r>
          </a:p>
          <a:p>
            <a:pPr algn="ctr">
              <a:buFontTx/>
              <a:buNone/>
            </a:pPr>
            <a:r>
              <a:rPr lang="pt-PT" dirty="0"/>
              <a:t>extreme data </a:t>
            </a:r>
            <a:r>
              <a:rPr lang="pt-PT" dirty="0" err="1"/>
              <a:t>mining</a:t>
            </a:r>
            <a:endParaRPr lang="pt-PT" dirty="0"/>
          </a:p>
        </p:txBody>
      </p:sp>
      <p:sp>
        <p:nvSpPr>
          <p:cNvPr id="169988" name="Text Box 4"/>
          <p:cNvSpPr txBox="1">
            <a:spLocks noChangeArrowheads="1"/>
          </p:cNvSpPr>
          <p:nvPr/>
        </p:nvSpPr>
        <p:spPr bwMode="auto">
          <a:xfrm>
            <a:off x="7273348" y="5851525"/>
            <a:ext cx="187065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pt-PT" sz="1600" u="none" dirty="0"/>
              <a:t>(</a:t>
            </a:r>
            <a:r>
              <a:rPr lang="pt-PT" sz="1600" u="none" dirty="0" err="1"/>
              <a:t>adapted</a:t>
            </a:r>
            <a:r>
              <a:rPr lang="pt-PT" sz="1600" u="none" dirty="0"/>
              <a:t> </a:t>
            </a:r>
            <a:r>
              <a:rPr lang="pt-PT" sz="1600" u="none" dirty="0" err="1"/>
              <a:t>from</a:t>
            </a:r>
            <a:r>
              <a:rPr lang="pt-PT" sz="1600" u="none" dirty="0"/>
              <a:t> </a:t>
            </a:r>
            <a:r>
              <a:rPr lang="pt-PT" sz="1600" u="none" dirty="0" err="1"/>
              <a:t>Soulié-Fogelman</a:t>
            </a:r>
            <a:r>
              <a:rPr lang="pt-PT" sz="1600" u="none" dirty="0"/>
              <a:t>)</a:t>
            </a:r>
          </a:p>
        </p:txBody>
      </p:sp>
      <p:sp>
        <p:nvSpPr>
          <p:cNvPr id="169989" name="Rectangle 5"/>
          <p:cNvSpPr>
            <a:spLocks noChangeArrowheads="1"/>
          </p:cNvSpPr>
          <p:nvPr/>
        </p:nvSpPr>
        <p:spPr bwMode="auto">
          <a:xfrm>
            <a:off x="2710481" y="5282570"/>
            <a:ext cx="3842719" cy="58477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200" dirty="0" err="1">
                <a:solidFill>
                  <a:schemeClr val="bg1"/>
                </a:solidFill>
              </a:rPr>
              <a:t>l</a:t>
            </a:r>
            <a:r>
              <a:rPr lang="pt-PT" sz="3200" u="none" dirty="0" err="1">
                <a:solidFill>
                  <a:schemeClr val="bg1"/>
                </a:solidFill>
              </a:rPr>
              <a:t>ots</a:t>
            </a:r>
            <a:r>
              <a:rPr lang="pt-PT" sz="3200" u="none" dirty="0">
                <a:solidFill>
                  <a:schemeClr val="bg1"/>
                </a:solidFill>
              </a:rPr>
              <a:t> </a:t>
            </a:r>
            <a:r>
              <a:rPr lang="pt-PT" sz="3200" u="none" dirty="0" err="1">
                <a:solidFill>
                  <a:schemeClr val="bg1"/>
                </a:solidFill>
              </a:rPr>
              <a:t>of</a:t>
            </a:r>
            <a:r>
              <a:rPr lang="pt-PT" sz="3200" u="none" dirty="0">
                <a:solidFill>
                  <a:schemeClr val="bg1"/>
                </a:solidFill>
              </a:rPr>
              <a:t> data </a:t>
            </a:r>
            <a:r>
              <a:rPr lang="pt-PT" sz="3200" dirty="0" err="1">
                <a:solidFill>
                  <a:schemeClr val="bg1"/>
                </a:solidFill>
              </a:rPr>
              <a:t>m</a:t>
            </a:r>
            <a:r>
              <a:rPr lang="pt-PT" sz="3200" u="none" dirty="0" err="1">
                <a:solidFill>
                  <a:schemeClr val="bg1"/>
                </a:solidFill>
              </a:rPr>
              <a:t>ining</a:t>
            </a:r>
            <a:endParaRPr lang="pt-PT" sz="3200" u="none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1F374-9A11-E440-AECA-080EB4F2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855AD-4FFB-C642-962E-303358819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3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9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traditional</a:t>
            </a:r>
            <a:r>
              <a:rPr lang="pt-PT" dirty="0"/>
              <a:t> DM </a:t>
            </a:r>
            <a:r>
              <a:rPr lang="pt-PT" dirty="0" err="1"/>
              <a:t>methodology</a:t>
            </a:r>
            <a:endParaRPr lang="pt-P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1781179"/>
            <a:ext cx="5029200" cy="45671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87172" y="6304002"/>
            <a:ext cx="2956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Chapman P, Clinton J, </a:t>
            </a:r>
            <a:r>
              <a:rPr lang="en-US" sz="1000" dirty="0" err="1"/>
              <a:t>Kerber</a:t>
            </a:r>
            <a:r>
              <a:rPr lang="en-US" sz="1000" dirty="0"/>
              <a:t> R, et al. CRISP-DM 1.0: Step-by-Step Data Mining Guide. 2000.</a:t>
            </a:r>
          </a:p>
        </p:txBody>
      </p:sp>
      <p:pic>
        <p:nvPicPr>
          <p:cNvPr id="7" name="Picture 6" descr="lady.jpg"/>
          <p:cNvPicPr>
            <a:picLocks noChangeAspect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634" y="3333750"/>
            <a:ext cx="713232" cy="171297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BB397-A6C2-ED44-82D8-E02A9F04A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472C331-27AC-1544-8300-841286221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90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possible</a:t>
            </a:r>
            <a:r>
              <a:rPr lang="pt-PT" dirty="0"/>
              <a:t>!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66" y="2122168"/>
            <a:ext cx="1443829" cy="13092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33" y="3620924"/>
            <a:ext cx="1443829" cy="13092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929" y="1984473"/>
            <a:ext cx="1443829" cy="130926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795" y="1984473"/>
            <a:ext cx="1443829" cy="13092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957" y="2137468"/>
            <a:ext cx="1443829" cy="13092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783" y="3590920"/>
            <a:ext cx="1443829" cy="13092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60" y="5089682"/>
            <a:ext cx="1443829" cy="13092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323" y="5227369"/>
            <a:ext cx="1443829" cy="13092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189" y="5227369"/>
            <a:ext cx="1443829" cy="13092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351" y="5104982"/>
            <a:ext cx="1443829" cy="13092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2159A9-2B56-5B45-BD95-09D59EB3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06C27E-6357-6D47-BCDA-B9CD7268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91DC-9B2A-DA46-8614-FC490D3FF2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21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520E-168E-E74C-A742-90EDC952D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70"/>
            <a:ext cx="6940861" cy="1278217"/>
          </a:xfrm>
        </p:spPr>
        <p:txBody>
          <a:bodyPr anchor="ctr">
            <a:normAutofit/>
          </a:bodyPr>
          <a:lstStyle/>
          <a:p>
            <a:r>
              <a:rPr lang="en-US" dirty="0"/>
              <a:t>wait, is this really a problem?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1E94EA-758C-E348-A7CA-8A356D783A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97430" y="1600200"/>
            <a:ext cx="2940139" cy="4525963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2F704-D778-C548-863F-F0C141A4A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4533B-06D3-3740-B387-E11F4F06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ACF91DC-9B2A-DA46-8614-FC490D3FF29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12" name="Content Placeholder 1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6BAC605-CCE7-DC43-B2C5-76024A3965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81" y="1600200"/>
            <a:ext cx="266183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82141"/>
      </p:ext>
    </p:extLst>
  </p:cSld>
  <p:clrMapOvr>
    <a:masterClrMapping/>
  </p:clrMapOvr>
</p:sld>
</file>

<file path=ppt/theme/theme1.xml><?xml version="1.0" encoding="utf-8"?>
<a:theme xmlns:a="http://schemas.openxmlformats.org/drawingml/2006/main" name="FEUP - aula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1567</Words>
  <Application>Microsoft Macintosh PowerPoint</Application>
  <PresentationFormat>On-screen Show (4:3)</PresentationFormat>
  <Paragraphs>353</Paragraphs>
  <Slides>38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ScalaSans</vt:lpstr>
      <vt:lpstr>FEUP - aulas</vt:lpstr>
      <vt:lpstr>Equation</vt:lpstr>
      <vt:lpstr>metalearning and autoML</vt:lpstr>
      <vt:lpstr>plan</vt:lpstr>
      <vt:lpstr>the world where  automated ml lives</vt:lpstr>
      <vt:lpstr>+ lots of models</vt:lpstr>
      <vt:lpstr>todo</vt:lpstr>
      <vt:lpstr>extreme data mining</vt:lpstr>
      <vt:lpstr>traditional DM methodology</vt:lpstr>
      <vt:lpstr>this is not possible!</vt:lpstr>
      <vt:lpstr>wait, is this really a problem?</vt:lpstr>
      <vt:lpstr>bias: can’t live with it</vt:lpstr>
      <vt:lpstr>… and can’t live without it</vt:lpstr>
      <vt:lpstr> the bias-free algorithm</vt:lpstr>
      <vt:lpstr>... right?</vt:lpstr>
      <vt:lpstr>so, if this is not possible?...</vt:lpstr>
      <vt:lpstr>[the dream]</vt:lpstr>
      <vt:lpstr>... but maybe this is...</vt:lpstr>
      <vt:lpstr>todo</vt:lpstr>
      <vt:lpstr>a simple autoML problem: algorithm selection</vt:lpstr>
      <vt:lpstr>autoML approaches (1/2):  metalearning for algorithm selection</vt:lpstr>
      <vt:lpstr>experimental results: an example</vt:lpstr>
      <vt:lpstr>summary</vt:lpstr>
      <vt:lpstr>autoML is old</vt:lpstr>
      <vt:lpstr>autoML is hard</vt:lpstr>
      <vt:lpstr>autoML is very hard</vt:lpstr>
      <vt:lpstr>autoML is extremely hard!</vt:lpstr>
      <vt:lpstr>trendy autoML approaches: search and metalearning</vt:lpstr>
      <vt:lpstr>and it’s not only about predictive performance!</vt:lpstr>
      <vt:lpstr>todo</vt:lpstr>
      <vt:lpstr>coolest metalearning ever (1/2):  dataset morphing to understand ML algorithm behavior</vt:lpstr>
      <vt:lpstr>coolest metalearning ever (2/2):  dataset characterisation</vt:lpstr>
      <vt:lpstr>coolest metalearning ever (2/2):  dataset embeddings</vt:lpstr>
      <vt:lpstr>but what is fundamentally wrong?</vt:lpstr>
      <vt:lpstr>how to make it fundamentally right?</vt:lpstr>
      <vt:lpstr>the way to a (real) empirical science of machine learning</vt:lpstr>
      <vt:lpstr>wrap-up</vt:lpstr>
      <vt:lpstr>acknowledgements</vt:lpstr>
      <vt:lpstr>“THE” Book</vt:lpstr>
      <vt:lpstr>another book (not so interesting… ;-) 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metalearning and autoML</dc:title>
  <dc:creator>Carlos Manuel Milheiro de Oliveira Pinto Soares</dc:creator>
  <cp:lastModifiedBy>Carlos Manuel Milheiro de Oliveira Pinto Soares</cp:lastModifiedBy>
  <cp:revision>13</cp:revision>
  <dcterms:created xsi:type="dcterms:W3CDTF">2022-01-19T15:11:18Z</dcterms:created>
  <dcterms:modified xsi:type="dcterms:W3CDTF">2022-01-19T15:53:31Z</dcterms:modified>
</cp:coreProperties>
</file>